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70" r:id="rId6"/>
    <p:sldId id="272" r:id="rId7"/>
    <p:sldId id="267" r:id="rId8"/>
    <p:sldId id="281" r:id="rId9"/>
    <p:sldId id="273" r:id="rId10"/>
    <p:sldId id="261" r:id="rId11"/>
    <p:sldId id="262" r:id="rId12"/>
    <p:sldId id="280" r:id="rId13"/>
    <p:sldId id="274" r:id="rId14"/>
    <p:sldId id="268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7D018B-DE7C-9597-1B38-8E1DB5538728}" v="3" dt="2025-09-23T20:41:09.029"/>
    <p1510:client id="{A900B11D-BA37-0FB4-7E6B-CDDD0F97066C}" v="27" dt="2025-09-23T15:26:18.206"/>
    <p1510:client id="{BEB0B869-1CEE-8C99-DC46-9F798263D5BB}" v="13" dt="2025-09-24T14:30:39.7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DBA4AA-F556-47C5-820D-038FD85797C7}" type="datetimeFigureOut"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B1BF3-CE03-4D21-8C95-D4721963EBE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8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9D29-4ADE-118B-73C7-656EDDDE8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D70927-ADC4-6400-1FD0-2FAD096BE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A00BF-1F58-8579-DCD4-08354ACF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FA87A-FDDF-E132-B1A3-71611AAE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023AE-127E-5C89-F536-B24E8B07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7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E0A4-D750-8493-96D6-CCE5E6D1B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D3712-346F-EDCD-B8A3-11B5C1A53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B439E-2828-F90E-4017-F1750D0C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D909A-EA55-75EA-9994-E10581F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FFB50-B21E-9497-86A7-63C0B065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6AE8E-22FC-08F7-52FC-C9BE9E817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D9551-5CC3-1AAE-C8E6-B8A52C17C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7610E-BC2B-93AC-ACBE-E16EBFE73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4F679-F2A9-3021-3A9A-B66EC96E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9FB9B-DB00-4626-2508-E6C7E386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0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F4DD2-3EEB-89FC-0E59-2F6DF386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F53CD-4A50-FFC1-18F3-3B808B807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43829-7D7A-300E-BC62-A19DD0194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2840B-6849-1A0B-6C5D-A283A0DCF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F6269-2A9A-CDF2-83AB-2B558326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7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42208-23DF-EBA8-0539-C3B6BE696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15CEC-6B90-5EFC-0EAB-10C8BF4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CE733-84AA-21F7-5A53-D2F2864EB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65DB-E725-86E0-3D6A-56E07E52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6F88A-DE6C-7181-D318-E35517D62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0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9C77F-677D-EA17-093A-17F7D6153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3FDCE-81D2-2251-18F4-5792FB8ED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01255C-1505-CBC0-D1ED-C3B9AA84F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CC5A5-EF83-A394-4595-254BAB94E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3CB9B-3820-C0C6-2B80-C2EEF1B68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64D7A-8684-99EA-AF29-8113EDDF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0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E87B-3B9C-9E0C-9DF1-85399485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4049A-8FC9-73BA-5931-33A50EE9C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68D0DB-02FF-796A-8D56-5D50FD572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A1BA05-96F5-325E-98D1-28A284753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42889A-A7CF-CA51-D3B4-A93D065F8C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56A29D-5183-D145-C781-9ACC07CDB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54362C-AF83-50DA-60B0-FF04FCFF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6F7523-FDC5-0709-81FF-87177B68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91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A482-0CD5-E35E-0DD6-55FB7FBE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F884E-48A0-82B1-7383-101206991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D5949-DE02-119E-5423-312E2194B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3DF81-6AD5-A934-2B4A-24E5FC21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43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D22982-9874-7949-DD49-1BD835F4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240C7A-BD51-0CE5-4A90-443C8D8D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B1381-7BDD-E8B4-1D00-F088B0AB9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33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C2464-A961-1BC4-354D-CD110CAB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3A67D-F4CE-8464-91C0-C977F969A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38596-B6BE-9CA9-9811-072041546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66178-A810-86E4-5791-3D92CDA03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F90FF-594D-A7C0-03BB-7E220F8E7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27EB2-2CEC-E34D-714F-091AB029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12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98273-7962-7F05-1DEA-167F52D73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AC84DE-9407-A215-F2D5-188274C610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5DF94-70EA-CDB2-1895-CAABD2F3B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E663F-FDA8-DED9-CF4B-9C12FB1F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75E2C-C32E-5F75-325E-98F1A4C74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D8AE3-5434-D00B-BC18-FE64E38C7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12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F7FE48-135C-B4B9-A54D-849C0493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D7820-80B9-6310-94C7-D78C4B743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85242-9D9F-BA33-2990-984E649BE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6DFC9E-F3FF-8342-82AF-93F1ACF6161A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99D55-74C0-1B5F-5049-09FF35515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A0E09-C798-EE29-1FBA-602E68C1D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AC9CF5-914D-2048-8BD2-D6C38CECC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DA4850B8-E184-FC2C-CE4E-585F47CF1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2131" cy="6868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4EE0AD-ADC5-5C23-FD4C-61787D364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0093" y="1909324"/>
            <a:ext cx="9014123" cy="637801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Urbane Bold"/>
              </a:rPr>
              <a:t>The Tech-Homebuilder</a:t>
            </a:r>
            <a:endParaRPr lang="en-US" sz="4400" b="1" dirty="0">
              <a:solidFill>
                <a:schemeClr val="bg1"/>
              </a:solidFill>
              <a:latin typeface="Urbane Bold" pitchFamily="2" charset="77"/>
            </a:endParaRPr>
          </a:p>
        </p:txBody>
      </p:sp>
      <p:pic>
        <p:nvPicPr>
          <p:cNvPr id="19" name="Picture 18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0A5C39F-64C4-100D-95F6-4925C95F1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090" y="169474"/>
            <a:ext cx="9166436" cy="16008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AC3907-EFA1-06B3-93BB-ADCC26EE9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200" y="5912427"/>
            <a:ext cx="4671645" cy="955341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B322B7E4-44F9-F3A4-62CA-8A9169C9892C}"/>
              </a:ext>
            </a:extLst>
          </p:cNvPr>
          <p:cNvSpPr txBox="1">
            <a:spLocks/>
          </p:cNvSpPr>
          <p:nvPr/>
        </p:nvSpPr>
        <p:spPr>
          <a:xfrm>
            <a:off x="8270396" y="6193668"/>
            <a:ext cx="3636579" cy="465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Urbane Medium" pitchFamily="2" charset="77"/>
              </a:rPr>
              <a:t>www.robuildx.co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277FFE-6E36-9499-E6C4-86C42358D859}"/>
              </a:ext>
            </a:extLst>
          </p:cNvPr>
          <p:cNvSpPr txBox="1">
            <a:spLocks/>
          </p:cNvSpPr>
          <p:nvPr/>
        </p:nvSpPr>
        <p:spPr>
          <a:xfrm>
            <a:off x="4477467" y="5566611"/>
            <a:ext cx="2400325" cy="12770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Clr>
                <a:srgbClr val="274FC1"/>
              </a:buClr>
              <a:buNone/>
            </a:pPr>
            <a:r>
              <a:rPr lang="en-US" sz="1800">
                <a:solidFill>
                  <a:srgbClr val="FFFFFF"/>
                </a:solidFill>
                <a:latin typeface="Aptos Light"/>
                <a:ea typeface="Roboto Th" pitchFamily="2" charset="0"/>
              </a:rPr>
              <a:t>Founder &amp; CEO</a:t>
            </a:r>
          </a:p>
          <a:p>
            <a:pPr marL="0" indent="0" algn="ctr">
              <a:lnSpc>
                <a:spcPct val="50000"/>
              </a:lnSpc>
              <a:buClr>
                <a:srgbClr val="274FC1"/>
              </a:buClr>
              <a:buFont typeface="Arial" panose="020B0604020202020204" pitchFamily="34" charset="0"/>
              <a:buNone/>
            </a:pPr>
            <a:r>
              <a:rPr lang="en-US" sz="1800">
                <a:solidFill>
                  <a:srgbClr val="FFFFFF"/>
                </a:solidFill>
                <a:latin typeface="Aptos Light"/>
                <a:ea typeface="Roboto Th" pitchFamily="2" charset="0"/>
              </a:rPr>
              <a:t>Manuel@robuildx.co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921AEF-A05D-7667-9705-52BC7D1CFB3E}"/>
              </a:ext>
            </a:extLst>
          </p:cNvPr>
          <p:cNvSpPr txBox="1">
            <a:spLocks/>
          </p:cNvSpPr>
          <p:nvPr/>
        </p:nvSpPr>
        <p:spPr>
          <a:xfrm>
            <a:off x="4381610" y="5266234"/>
            <a:ext cx="2600472" cy="311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Clr>
                <a:srgbClr val="274FC1"/>
              </a:buClr>
              <a:buFont typeface="Arial" panose="020B0604020202020204" pitchFamily="34" charset="0"/>
              <a:buNone/>
            </a:pPr>
            <a:r>
              <a:rPr lang="en-US" sz="2200" b="1">
                <a:solidFill>
                  <a:srgbClr val="FFFFFF"/>
                </a:solidFill>
                <a:latin typeface="Aptos SemiBold" panose="020B0004020202020204" pitchFamily="34" charset="0"/>
                <a:ea typeface="Roboto Th" pitchFamily="2" charset="0"/>
              </a:rPr>
              <a:t>Manuel Velasquez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63A565-996E-DFB4-227C-3F3E85A1B7F7}"/>
              </a:ext>
            </a:extLst>
          </p:cNvPr>
          <p:cNvSpPr txBox="1">
            <a:spLocks/>
          </p:cNvSpPr>
          <p:nvPr/>
        </p:nvSpPr>
        <p:spPr>
          <a:xfrm>
            <a:off x="-1953" y="3425303"/>
            <a:ext cx="12242595" cy="6378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i="1" dirty="0">
                <a:solidFill>
                  <a:schemeClr val="bg1"/>
                </a:solidFill>
                <a:latin typeface="Urbane Bold"/>
              </a:rPr>
              <a:t>Increasing housing affordability by physical AI</a:t>
            </a:r>
            <a:endParaRPr lang="en-US" sz="4400" b="1" i="1" dirty="0">
              <a:solidFill>
                <a:schemeClr val="bg1"/>
              </a:solidFill>
              <a:latin typeface="Urbane 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9733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B80CA-D959-DEB2-C4DC-603C06BCD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798A4D-2D96-8C27-5FE0-45FDB8D1FE78}"/>
              </a:ext>
            </a:extLst>
          </p:cNvPr>
          <p:cNvSpPr txBox="1">
            <a:spLocks/>
          </p:cNvSpPr>
          <p:nvPr/>
        </p:nvSpPr>
        <p:spPr>
          <a:xfrm>
            <a:off x="547581" y="383976"/>
            <a:ext cx="11216710" cy="816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>
                <a:latin typeface="+mn-lt"/>
                <a:ea typeface="+mn-ea"/>
                <a:cs typeface="+mn-cs"/>
              </a:rPr>
              <a:t>Go-To-Market Strategy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1BAADE6-AFBA-C1EF-0A4B-34F974B1F3A0}"/>
              </a:ext>
            </a:extLst>
          </p:cNvPr>
          <p:cNvSpPr/>
          <p:nvPr/>
        </p:nvSpPr>
        <p:spPr>
          <a:xfrm>
            <a:off x="655502" y="3141730"/>
            <a:ext cx="10585635" cy="1684884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FF950F-7EC7-3625-3857-A4211FE2AD4C}"/>
              </a:ext>
            </a:extLst>
          </p:cNvPr>
          <p:cNvSpPr/>
          <p:nvPr/>
        </p:nvSpPr>
        <p:spPr>
          <a:xfrm>
            <a:off x="812187" y="3826988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044380C-E969-54FB-F9B1-D7CCBC83B0E2}"/>
              </a:ext>
            </a:extLst>
          </p:cNvPr>
          <p:cNvSpPr/>
          <p:nvPr/>
        </p:nvSpPr>
        <p:spPr>
          <a:xfrm>
            <a:off x="2077598" y="3819313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3A48DF-D225-112F-AF1E-5D2C2D06E1E0}"/>
              </a:ext>
            </a:extLst>
          </p:cNvPr>
          <p:cNvCxnSpPr>
            <a:cxnSpLocks/>
          </p:cNvCxnSpPr>
          <p:nvPr/>
        </p:nvCxnSpPr>
        <p:spPr>
          <a:xfrm>
            <a:off x="2236866" y="2721428"/>
            <a:ext cx="0" cy="8431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F4F140-4FED-DB70-49BC-658B5F11640B}"/>
              </a:ext>
            </a:extLst>
          </p:cNvPr>
          <p:cNvCxnSpPr>
            <a:cxnSpLocks/>
          </p:cNvCxnSpPr>
          <p:nvPr/>
        </p:nvCxnSpPr>
        <p:spPr>
          <a:xfrm>
            <a:off x="966186" y="4396676"/>
            <a:ext cx="0" cy="8431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38B5F886-3FE8-18D2-4A16-DEC8E897F50B}"/>
              </a:ext>
            </a:extLst>
          </p:cNvPr>
          <p:cNvSpPr txBox="1"/>
          <p:nvPr/>
        </p:nvSpPr>
        <p:spPr>
          <a:xfrm>
            <a:off x="118573" y="5320685"/>
            <a:ext cx="168646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Go-to-market</a:t>
            </a:r>
          </a:p>
          <a:p>
            <a:pPr algn="ctr"/>
            <a:r>
              <a:rPr lang="en-US" sz="1600"/>
              <a:t>Marketing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C82285-D235-9374-6500-F02B1857390E}"/>
              </a:ext>
            </a:extLst>
          </p:cNvPr>
          <p:cNvSpPr txBox="1"/>
          <p:nvPr/>
        </p:nvSpPr>
        <p:spPr>
          <a:xfrm>
            <a:off x="2682737" y="5323169"/>
            <a:ext cx="143246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First client</a:t>
            </a:r>
          </a:p>
          <a:p>
            <a:pPr algn="ctr"/>
            <a:r>
              <a:rPr lang="en-US" sz="1600" dirty="0"/>
              <a:t>NEO Capital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4011E47-8221-249E-C94A-A5336BB20CFD}"/>
              </a:ext>
            </a:extLst>
          </p:cNvPr>
          <p:cNvSpPr/>
          <p:nvPr/>
        </p:nvSpPr>
        <p:spPr>
          <a:xfrm>
            <a:off x="541585" y="4153013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ysClr val="windowText" lastClr="000000"/>
                </a:solidFill>
              </a:rPr>
              <a:t>10/25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589851-6F33-36CE-E49B-818A0EF31F31}"/>
              </a:ext>
            </a:extLst>
          </p:cNvPr>
          <p:cNvSpPr/>
          <p:nvPr/>
        </p:nvSpPr>
        <p:spPr>
          <a:xfrm>
            <a:off x="1754957" y="4153013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01/26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F00C124-6E66-09D9-EE3E-1D032249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590" y="6227985"/>
            <a:ext cx="2783283" cy="4860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10D8F49-DFC3-FD9E-6003-5B35A0A2337F}"/>
              </a:ext>
            </a:extLst>
          </p:cNvPr>
          <p:cNvSpPr/>
          <p:nvPr/>
        </p:nvSpPr>
        <p:spPr>
          <a:xfrm>
            <a:off x="3266652" y="3855598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8A76AF-1CA8-9D5C-8C3B-952E921B29E0}"/>
              </a:ext>
            </a:extLst>
          </p:cNvPr>
          <p:cNvSpPr/>
          <p:nvPr/>
        </p:nvSpPr>
        <p:spPr>
          <a:xfrm>
            <a:off x="4456404" y="3819312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B448C7D-D9AC-DE11-EA59-3B2D1BDC6A4D}"/>
              </a:ext>
            </a:extLst>
          </p:cNvPr>
          <p:cNvSpPr/>
          <p:nvPr/>
        </p:nvSpPr>
        <p:spPr>
          <a:xfrm>
            <a:off x="7542783" y="3872345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C8B776-8C0A-FF13-512A-1FF1D4E3B1BB}"/>
              </a:ext>
            </a:extLst>
          </p:cNvPr>
          <p:cNvCxnSpPr>
            <a:cxnSpLocks/>
          </p:cNvCxnSpPr>
          <p:nvPr/>
        </p:nvCxnSpPr>
        <p:spPr>
          <a:xfrm>
            <a:off x="3394538" y="4396676"/>
            <a:ext cx="0" cy="8431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C7C726-93A1-F8D1-15BA-28F91450FB8D}"/>
              </a:ext>
            </a:extLst>
          </p:cNvPr>
          <p:cNvCxnSpPr>
            <a:cxnSpLocks/>
          </p:cNvCxnSpPr>
          <p:nvPr/>
        </p:nvCxnSpPr>
        <p:spPr>
          <a:xfrm>
            <a:off x="7672762" y="2718460"/>
            <a:ext cx="0" cy="8431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06D59E-0433-0EF2-BE2E-3B668687EAFA}"/>
              </a:ext>
            </a:extLst>
          </p:cNvPr>
          <p:cNvCxnSpPr>
            <a:cxnSpLocks/>
          </p:cNvCxnSpPr>
          <p:nvPr/>
        </p:nvCxnSpPr>
        <p:spPr>
          <a:xfrm>
            <a:off x="4548683" y="2694214"/>
            <a:ext cx="0" cy="8431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29C9D9D-CD0C-97F1-A4F1-280288196825}"/>
              </a:ext>
            </a:extLst>
          </p:cNvPr>
          <p:cNvSpPr/>
          <p:nvPr/>
        </p:nvSpPr>
        <p:spPr>
          <a:xfrm>
            <a:off x="2998440" y="4155803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ysClr val="windowText" lastClr="000000"/>
                </a:solidFill>
              </a:rPr>
              <a:t>04/26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437169-9705-C87F-2EDF-759D2523CE3F}"/>
              </a:ext>
            </a:extLst>
          </p:cNvPr>
          <p:cNvSpPr/>
          <p:nvPr/>
        </p:nvSpPr>
        <p:spPr>
          <a:xfrm>
            <a:off x="4195868" y="4146732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08/26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73946-E453-8ADB-4B62-10A350A0E80B}"/>
              </a:ext>
            </a:extLst>
          </p:cNvPr>
          <p:cNvSpPr/>
          <p:nvPr/>
        </p:nvSpPr>
        <p:spPr>
          <a:xfrm>
            <a:off x="7274572" y="4192090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10/27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F6FCB5-BA88-9832-9F62-11FC3432E022}"/>
              </a:ext>
            </a:extLst>
          </p:cNvPr>
          <p:cNvSpPr txBox="1"/>
          <p:nvPr/>
        </p:nvSpPr>
        <p:spPr>
          <a:xfrm>
            <a:off x="6861293" y="2271625"/>
            <a:ext cx="160830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Licensing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CDF7A5-FD73-7397-5E77-19E43CA238D6}"/>
              </a:ext>
            </a:extLst>
          </p:cNvPr>
          <p:cNvSpPr txBox="1"/>
          <p:nvPr/>
        </p:nvSpPr>
        <p:spPr>
          <a:xfrm>
            <a:off x="3675672" y="2008828"/>
            <a:ext cx="1903696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Market Adoption</a:t>
            </a:r>
          </a:p>
          <a:p>
            <a:pPr algn="ctr"/>
            <a:r>
              <a:rPr lang="en-US" sz="1600" dirty="0"/>
              <a:t>Retail Introduction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E02DE6-CCB0-5709-1965-F0A7D6CE5052}"/>
              </a:ext>
            </a:extLst>
          </p:cNvPr>
          <p:cNvSpPr txBox="1"/>
          <p:nvPr/>
        </p:nvSpPr>
        <p:spPr>
          <a:xfrm>
            <a:off x="1373366" y="1861591"/>
            <a:ext cx="1725536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chemeClr val="tx2">
                    <a:lumMod val="50000"/>
                    <a:lumOff val="50000"/>
                  </a:schemeClr>
                </a:solidFill>
              </a:rPr>
              <a:t>Partnering </a:t>
            </a:r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sz="1600"/>
              <a:t>Manufacturers and designers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7086001-0E49-315A-E973-04F8B819A100}"/>
              </a:ext>
            </a:extLst>
          </p:cNvPr>
          <p:cNvSpPr txBox="1"/>
          <p:nvPr/>
        </p:nvSpPr>
        <p:spPr>
          <a:xfrm>
            <a:off x="8256199" y="2915577"/>
            <a:ext cx="229773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Own Home Developments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3FDCC0-A959-AE35-7F5F-A99662124C52}"/>
              </a:ext>
            </a:extLst>
          </p:cNvPr>
          <p:cNvSpPr/>
          <p:nvPr/>
        </p:nvSpPr>
        <p:spPr>
          <a:xfrm>
            <a:off x="5797543" y="3855597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2B2E76-E24E-1F7D-59B0-BFDEAB2431A1}"/>
              </a:ext>
            </a:extLst>
          </p:cNvPr>
          <p:cNvSpPr/>
          <p:nvPr/>
        </p:nvSpPr>
        <p:spPr>
          <a:xfrm>
            <a:off x="5557059" y="4155803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03/27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A9CBEF-EC92-A610-94FA-955B2D59C9F5}"/>
              </a:ext>
            </a:extLst>
          </p:cNvPr>
          <p:cNvCxnSpPr>
            <a:cxnSpLocks/>
          </p:cNvCxnSpPr>
          <p:nvPr/>
        </p:nvCxnSpPr>
        <p:spPr>
          <a:xfrm>
            <a:off x="5952203" y="4442032"/>
            <a:ext cx="0" cy="8431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3F66AB-623D-6271-B1E9-2399E724BA96}"/>
              </a:ext>
            </a:extLst>
          </p:cNvPr>
          <p:cNvSpPr txBox="1"/>
          <p:nvPr/>
        </p:nvSpPr>
        <p:spPr>
          <a:xfrm>
            <a:off x="4863478" y="5324965"/>
            <a:ext cx="217910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Partnering 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dirty="0"/>
              <a:t>Developers &amp; GCs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A59BE12-B064-9D01-1BFB-0C5E86A707AC}"/>
              </a:ext>
            </a:extLst>
          </p:cNvPr>
          <p:cNvSpPr/>
          <p:nvPr/>
        </p:nvSpPr>
        <p:spPr>
          <a:xfrm>
            <a:off x="9016285" y="4192089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10/28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CC5698-B657-D70E-5B5F-F69C7FB68E40}"/>
              </a:ext>
            </a:extLst>
          </p:cNvPr>
          <p:cNvSpPr/>
          <p:nvPr/>
        </p:nvSpPr>
        <p:spPr>
          <a:xfrm>
            <a:off x="9282443" y="3857967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84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B2E15-FBE8-0552-67F2-5DACCC656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hexagon pattern&#10;&#10;AI-generated content may be incorrect.">
            <a:extLst>
              <a:ext uri="{FF2B5EF4-FFF2-40B4-BE49-F238E27FC236}">
                <a16:creationId xmlns:a16="http://schemas.microsoft.com/office/drawing/2014/main" id="{46D6CB4E-F9A7-3F04-03B6-B20825DD6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5358"/>
            <a:ext cx="12322344" cy="6948238"/>
          </a:xfrm>
          <a:prstGeom prst="rect">
            <a:avLst/>
          </a:prstGeom>
        </p:spPr>
      </p:pic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3A8923BF-C310-7ACE-218F-B5D82F929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518" y="6086330"/>
            <a:ext cx="2783283" cy="486084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7967478-337E-3B00-E4E8-2158ED5CF4B3}"/>
              </a:ext>
            </a:extLst>
          </p:cNvPr>
          <p:cNvSpPr txBox="1">
            <a:spLocks/>
          </p:cNvSpPr>
          <p:nvPr/>
        </p:nvSpPr>
        <p:spPr>
          <a:xfrm>
            <a:off x="9122287" y="3938334"/>
            <a:ext cx="2347530" cy="5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i="1" dirty="0">
                <a:latin typeface="Aptos Light"/>
              </a:rPr>
              <a:t>Breakeven point: Y3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9065CE-D743-380C-1CA7-E4C50A6C8C2A}"/>
              </a:ext>
            </a:extLst>
          </p:cNvPr>
          <p:cNvSpPr txBox="1">
            <a:spLocks/>
          </p:cNvSpPr>
          <p:nvPr/>
        </p:nvSpPr>
        <p:spPr>
          <a:xfrm>
            <a:off x="547581" y="111833"/>
            <a:ext cx="8289026" cy="816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>
                <a:latin typeface="+mn-lt"/>
                <a:ea typeface="+mn-ea"/>
                <a:cs typeface="+mn-cs"/>
              </a:rPr>
              <a:t>Financials</a:t>
            </a:r>
          </a:p>
        </p:txBody>
      </p:sp>
      <p:pic>
        <p:nvPicPr>
          <p:cNvPr id="2" name="Picture 1" descr="A screenshot of a document&#10;&#10;AI-generated content may be incorrect.">
            <a:extLst>
              <a:ext uri="{FF2B5EF4-FFF2-40B4-BE49-F238E27FC236}">
                <a16:creationId xmlns:a16="http://schemas.microsoft.com/office/drawing/2014/main" id="{1A4C1B73-DCAE-46BC-533E-883DC0FE4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87" y="1132472"/>
            <a:ext cx="7943348" cy="544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59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8DDA1-FC23-2280-4A1E-897598822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aerial view of a neighborhood&#10;&#10;AI-generated content may be incorrect.">
            <a:extLst>
              <a:ext uri="{FF2B5EF4-FFF2-40B4-BE49-F238E27FC236}">
                <a16:creationId xmlns:a16="http://schemas.microsoft.com/office/drawing/2014/main" id="{12ED7504-4292-B34A-6B88-3A48BA671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2131" cy="6868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3361F2-98E6-4C87-8C23-2BFA9237A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7694" y="3689395"/>
            <a:ext cx="9014123" cy="637801"/>
          </a:xfrm>
        </p:spPr>
        <p:txBody>
          <a:bodyPr>
            <a:normAutofit fontScale="90000"/>
          </a:bodyPr>
          <a:lstStyle/>
          <a:p>
            <a:r>
              <a:rPr lang="en-US" sz="4400" b="1">
                <a:solidFill>
                  <a:schemeClr val="bg1"/>
                </a:solidFill>
                <a:latin typeface="Urbane Bold"/>
              </a:rPr>
              <a:t>Investors@robuildx.co</a:t>
            </a:r>
            <a:endParaRPr lang="en-US" sz="4400" b="1">
              <a:solidFill>
                <a:schemeClr val="bg1"/>
              </a:solidFill>
              <a:latin typeface="Urbane Bold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FEE491-13E7-8120-9FEC-361C81656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200" y="5912427"/>
            <a:ext cx="4622799" cy="945572"/>
          </a:xfrm>
          <a:prstGeom prst="rect">
            <a:avLst/>
          </a:prstGeom>
        </p:spPr>
      </p:pic>
      <p:sp>
        <p:nvSpPr>
          <p:cNvPr id="26" name="Subtitle 2">
            <a:extLst>
              <a:ext uri="{FF2B5EF4-FFF2-40B4-BE49-F238E27FC236}">
                <a16:creationId xmlns:a16="http://schemas.microsoft.com/office/drawing/2014/main" id="{A5265408-6473-F198-A17E-435E3242B907}"/>
              </a:ext>
            </a:extLst>
          </p:cNvPr>
          <p:cNvSpPr txBox="1">
            <a:spLocks/>
          </p:cNvSpPr>
          <p:nvPr/>
        </p:nvSpPr>
        <p:spPr>
          <a:xfrm>
            <a:off x="8270396" y="6193668"/>
            <a:ext cx="3636579" cy="465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Urbane Medium" pitchFamily="2" charset="77"/>
              </a:rPr>
              <a:t>www.robuildx.co</a:t>
            </a:r>
          </a:p>
        </p:txBody>
      </p:sp>
      <p:pic>
        <p:nvPicPr>
          <p:cNvPr id="3" name="Picture 2" descr="RBX-Symbol-White.png">
            <a:extLst>
              <a:ext uri="{FF2B5EF4-FFF2-40B4-BE49-F238E27FC236}">
                <a16:creationId xmlns:a16="http://schemas.microsoft.com/office/drawing/2014/main" id="{F3735389-02F6-5877-1B17-D292279ED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981" y="1381236"/>
            <a:ext cx="1678131" cy="185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1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71907-E3B0-3304-D78D-4D52D9F40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ouse with a pool and grass&#10;&#10;AI-generated content may be incorrect.">
            <a:extLst>
              <a:ext uri="{FF2B5EF4-FFF2-40B4-BE49-F238E27FC236}">
                <a16:creationId xmlns:a16="http://schemas.microsoft.com/office/drawing/2014/main" id="{948DB3F9-3428-2BCD-BBD1-CD1FA6F45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" y="-1091"/>
            <a:ext cx="12183508" cy="1076325"/>
          </a:xfrm>
          <a:prstGeom prst="rect">
            <a:avLst/>
          </a:prstGeom>
        </p:spPr>
      </p:pic>
      <p:pic>
        <p:nvPicPr>
          <p:cNvPr id="4" name="Picture 3" descr="A white hexagon pattern&#10;&#10;AI-generated content may be incorrect.">
            <a:extLst>
              <a:ext uri="{FF2B5EF4-FFF2-40B4-BE49-F238E27FC236}">
                <a16:creationId xmlns:a16="http://schemas.microsoft.com/office/drawing/2014/main" id="{1E406CD9-E88F-FE8A-DBE4-5930EDFD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81896"/>
            <a:ext cx="12190300" cy="5788779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CCE60A9-324D-3700-F108-2280948CA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590" y="6149831"/>
            <a:ext cx="2783283" cy="48608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B6F4F1-FCCB-BC98-CF9B-F6FC60FF43A6}"/>
              </a:ext>
            </a:extLst>
          </p:cNvPr>
          <p:cNvSpPr txBox="1">
            <a:spLocks/>
          </p:cNvSpPr>
          <p:nvPr/>
        </p:nvSpPr>
        <p:spPr>
          <a:xfrm>
            <a:off x="1232375" y="5532274"/>
            <a:ext cx="3373706" cy="5241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274FC1"/>
              </a:buClr>
              <a:buNone/>
            </a:pPr>
            <a:r>
              <a:rPr lang="en-US" sz="3200" b="1" dirty="0">
                <a:latin typeface="Aptos Light"/>
                <a:ea typeface="Roboto Th" pitchFamily="2" charset="0"/>
              </a:rPr>
              <a:t>Market Size: $14T</a:t>
            </a:r>
            <a:endParaRPr lang="en-US" sz="3200" b="1" dirty="0">
              <a:latin typeface="Aptos Light" panose="020B0004020202020204" pitchFamily="34" charset="0"/>
              <a:ea typeface="Roboto Th" pitchFamily="2" charset="0"/>
            </a:endParaRPr>
          </a:p>
          <a:p>
            <a:pPr marL="0" indent="0" algn="ctr">
              <a:buClr>
                <a:srgbClr val="274FC1"/>
              </a:buClr>
              <a:buFont typeface="Arial" panose="020B0604020202020204" pitchFamily="34" charset="0"/>
              <a:buNone/>
            </a:pPr>
            <a:endParaRPr lang="en-US" sz="3200" b="1">
              <a:latin typeface="Aptos Light" panose="020B0004020202020204" pitchFamily="34" charset="0"/>
              <a:ea typeface="Roboto Th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CDDCC-D373-4F8B-458B-AD9B7B6E181D}"/>
              </a:ext>
            </a:extLst>
          </p:cNvPr>
          <p:cNvSpPr txBox="1"/>
          <p:nvPr/>
        </p:nvSpPr>
        <p:spPr>
          <a:xfrm>
            <a:off x="1721537" y="386028"/>
            <a:ext cx="9279242" cy="47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i="1" dirty="0">
                <a:solidFill>
                  <a:srgbClr val="FFFFFF"/>
                </a:solidFill>
                <a:latin typeface="Aptos"/>
                <a:ea typeface="+mj-ea"/>
                <a:cs typeface="+mj-cs"/>
              </a:rPr>
              <a:t>Housing affordability crisis for first time buyers</a:t>
            </a:r>
            <a:endParaRPr lang="en-US" sz="3600" dirty="0">
              <a:solidFill>
                <a:srgbClr val="FFFFFF"/>
              </a:solidFill>
              <a:latin typeface="Aptos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n-US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20C8F-81E2-A946-8A2F-879298E65917}"/>
              </a:ext>
            </a:extLst>
          </p:cNvPr>
          <p:cNvSpPr txBox="1"/>
          <p:nvPr/>
        </p:nvSpPr>
        <p:spPr>
          <a:xfrm>
            <a:off x="4963453" y="1815242"/>
            <a:ext cx="6980257" cy="3574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200" b="1" dirty="0">
                <a:solidFill>
                  <a:srgbClr val="00B0F0"/>
                </a:solidFill>
                <a:ea typeface="+mn-lt"/>
                <a:cs typeface="+mn-lt"/>
              </a:rPr>
              <a:t>Limited purchasing power</a:t>
            </a:r>
            <a:r>
              <a:rPr lang="en-US" sz="2200" dirty="0">
                <a:solidFill>
                  <a:srgbClr val="00B0F0"/>
                </a:solidFill>
                <a:ea typeface="+mn-lt"/>
                <a:cs typeface="+mn-lt"/>
              </a:rPr>
              <a:t>:</a:t>
            </a:r>
            <a:r>
              <a:rPr lang="en-US" sz="2200" dirty="0">
                <a:solidFill>
                  <a:srgbClr val="424242"/>
                </a:solidFill>
                <a:ea typeface="+mn-lt"/>
                <a:cs typeface="+mn-lt"/>
              </a:rPr>
              <a:t> Many families are unable to afford current housing prices</a:t>
            </a:r>
            <a:endParaRPr lang="en-US" sz="2200" dirty="0"/>
          </a:p>
          <a:p>
            <a:pPr>
              <a:buFont typeface="Arial"/>
              <a:buChar char="•"/>
            </a:pPr>
            <a:r>
              <a:rPr lang="en-US" sz="2200" b="1" dirty="0">
                <a:solidFill>
                  <a:srgbClr val="00B0F0"/>
                </a:solidFill>
                <a:ea typeface="+mn-lt"/>
                <a:cs typeface="+mn-lt"/>
              </a:rPr>
              <a:t>Inadequate living conditions</a:t>
            </a:r>
            <a:r>
              <a:rPr lang="en-US" sz="2200" dirty="0">
                <a:solidFill>
                  <a:srgbClr val="00B0F0"/>
                </a:solidFill>
                <a:ea typeface="+mn-lt"/>
                <a:cs typeface="+mn-lt"/>
              </a:rPr>
              <a:t>:</a:t>
            </a:r>
            <a:r>
              <a:rPr lang="en-US" sz="2200" dirty="0">
                <a:solidFill>
                  <a:srgbClr val="424242"/>
                </a:solidFill>
                <a:ea typeface="+mn-lt"/>
                <a:cs typeface="+mn-lt"/>
              </a:rPr>
              <a:t> Households often occupy spaces smaller than what they truly need</a:t>
            </a:r>
            <a:endParaRPr lang="en-US" sz="2200" dirty="0"/>
          </a:p>
          <a:p>
            <a:pPr>
              <a:buFont typeface="Arial"/>
              <a:buChar char="•"/>
            </a:pPr>
            <a:r>
              <a:rPr lang="en-US" sz="2200" b="1" dirty="0">
                <a:solidFill>
                  <a:srgbClr val="00B0F0"/>
                </a:solidFill>
                <a:ea typeface="+mn-lt"/>
                <a:cs typeface="+mn-lt"/>
              </a:rPr>
              <a:t>Lack of wealth-building opportunities</a:t>
            </a:r>
            <a:r>
              <a:rPr lang="en-US" sz="2200" dirty="0">
                <a:solidFill>
                  <a:srgbClr val="00B0F0"/>
                </a:solidFill>
                <a:ea typeface="+mn-lt"/>
                <a:cs typeface="+mn-lt"/>
              </a:rPr>
              <a:t>:</a:t>
            </a:r>
            <a:r>
              <a:rPr lang="en-US" sz="2200" dirty="0">
                <a:solidFill>
                  <a:srgbClr val="424242"/>
                </a:solidFill>
                <a:ea typeface="+mn-lt"/>
                <a:cs typeface="+mn-lt"/>
              </a:rPr>
              <a:t> Renting prevents families from building equity through homeownership</a:t>
            </a:r>
            <a:endParaRPr lang="en-US" sz="2200" dirty="0"/>
          </a:p>
          <a:p>
            <a:pPr>
              <a:buFont typeface="Arial"/>
              <a:buChar char="•"/>
            </a:pPr>
            <a:r>
              <a:rPr lang="en-US" sz="2200" b="1" dirty="0">
                <a:solidFill>
                  <a:srgbClr val="00B0F0"/>
                </a:solidFill>
                <a:ea typeface="+mn-lt"/>
                <a:cs typeface="+mn-lt"/>
              </a:rPr>
              <a:t>Housing uncertainty</a:t>
            </a:r>
            <a:r>
              <a:rPr lang="en-US" sz="2200" dirty="0">
                <a:solidFill>
                  <a:srgbClr val="00B0F0"/>
                </a:solidFill>
                <a:ea typeface="+mn-lt"/>
                <a:cs typeface="+mn-lt"/>
              </a:rPr>
              <a:t>:</a:t>
            </a:r>
            <a:r>
              <a:rPr lang="en-US" sz="2200" dirty="0">
                <a:solidFill>
                  <a:srgbClr val="424242"/>
                </a:solidFill>
                <a:ea typeface="+mn-lt"/>
                <a:cs typeface="+mn-lt"/>
              </a:rPr>
              <a:t> Families face instability, unsure of where they’ll live in the coming year</a:t>
            </a:r>
            <a:endParaRPr lang="en-US" sz="2200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sz="2200" dirty="0"/>
          </a:p>
        </p:txBody>
      </p:sp>
      <p:pic>
        <p:nvPicPr>
          <p:cNvPr id="13" name="Google Shape;61;p14">
            <a:extLst>
              <a:ext uri="{FF2B5EF4-FFF2-40B4-BE49-F238E27FC236}">
                <a16:creationId xmlns:a16="http://schemas.microsoft.com/office/drawing/2014/main" id="{39DE86C3-B655-D927-A1F4-25164DE050F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9563"/>
          <a:stretch/>
        </p:blipFill>
        <p:spPr>
          <a:xfrm>
            <a:off x="97866" y="1815695"/>
            <a:ext cx="4801546" cy="2666178"/>
          </a:xfrm>
          <a:prstGeom prst="rect">
            <a:avLst/>
          </a:prstGeom>
          <a:noFill/>
          <a:ln w="28575"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1A7D00F-63FC-3A20-B0CC-A8BCB22A523C}"/>
              </a:ext>
            </a:extLst>
          </p:cNvPr>
          <p:cNvSpPr txBox="1">
            <a:spLocks/>
          </p:cNvSpPr>
          <p:nvPr/>
        </p:nvSpPr>
        <p:spPr>
          <a:xfrm>
            <a:off x="98423" y="1478725"/>
            <a:ext cx="4799865" cy="44391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274FC1"/>
              </a:buClr>
              <a:buFont typeface="Arial" panose="020B0604020202020204" pitchFamily="34" charset="0"/>
              <a:buNone/>
            </a:pPr>
            <a:r>
              <a:rPr lang="en-US">
                <a:latin typeface="Aptos Light" panose="020B0004020202020204" pitchFamily="34" charset="0"/>
                <a:ea typeface="Roboto Th" pitchFamily="2" charset="0"/>
              </a:rPr>
              <a:t>U.S. Housing Deficit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8BA863-D065-1F37-6C64-09F39720E32C}"/>
              </a:ext>
            </a:extLst>
          </p:cNvPr>
          <p:cNvSpPr txBox="1">
            <a:spLocks/>
          </p:cNvSpPr>
          <p:nvPr/>
        </p:nvSpPr>
        <p:spPr>
          <a:xfrm>
            <a:off x="98680" y="4487530"/>
            <a:ext cx="4799865" cy="443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274FC1"/>
              </a:buClr>
              <a:buFont typeface="Arial" panose="020B0604020202020204" pitchFamily="34" charset="0"/>
              <a:buNone/>
            </a:pPr>
            <a:r>
              <a:rPr lang="en-US" sz="1800" i="1">
                <a:latin typeface="Aptos Light" panose="020B0004020202020204" pitchFamily="34" charset="0"/>
                <a:ea typeface="Roboto Th" pitchFamily="2" charset="0"/>
              </a:rPr>
              <a:t>Source: U.S. Census Bureau; RSM US LLP</a:t>
            </a:r>
          </a:p>
        </p:txBody>
      </p:sp>
    </p:spTree>
    <p:extLst>
      <p:ext uri="{BB962C8B-B14F-4D97-AF65-F5344CB8AC3E}">
        <p14:creationId xmlns:p14="http://schemas.microsoft.com/office/powerpoint/2010/main" val="3021377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0CB20-FD3E-57D7-22AA-96FB22C73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ouse with a pool and grass&#10;&#10;AI-generated content may be incorrect.">
            <a:extLst>
              <a:ext uri="{FF2B5EF4-FFF2-40B4-BE49-F238E27FC236}">
                <a16:creationId xmlns:a16="http://schemas.microsoft.com/office/drawing/2014/main" id="{83931BD8-3815-9BB2-D60E-AEB36D8EE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" y="-1091"/>
            <a:ext cx="12183508" cy="1076325"/>
          </a:xfrm>
          <a:prstGeom prst="rect">
            <a:avLst/>
          </a:prstGeom>
        </p:spPr>
      </p:pic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44D7A27-029B-0C7C-AA9C-08200FC49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590" y="6149831"/>
            <a:ext cx="2783283" cy="48608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4CD7FD-1854-1599-6405-60D3878704A8}"/>
              </a:ext>
            </a:extLst>
          </p:cNvPr>
          <p:cNvSpPr txBox="1">
            <a:spLocks/>
          </p:cNvSpPr>
          <p:nvPr/>
        </p:nvSpPr>
        <p:spPr>
          <a:xfrm>
            <a:off x="4170563" y="5534420"/>
            <a:ext cx="3318379" cy="443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274FC1"/>
              </a:buClr>
              <a:buNone/>
            </a:pPr>
            <a:r>
              <a:rPr lang="en-US" sz="3200" b="1" dirty="0">
                <a:latin typeface="Aptos Light"/>
                <a:ea typeface="Roboto Th" pitchFamily="2" charset="0"/>
              </a:rPr>
              <a:t>Market Size: $14T</a:t>
            </a:r>
            <a:endParaRPr lang="en-US" sz="3200" b="1" dirty="0">
              <a:latin typeface="Aptos Light" panose="020B0004020202020204" pitchFamily="34" charset="0"/>
              <a:ea typeface="Roboto Th" pitchFamily="2" charset="0"/>
            </a:endParaRPr>
          </a:p>
          <a:p>
            <a:pPr marL="0" indent="0" algn="ctr">
              <a:buClr>
                <a:srgbClr val="274FC1"/>
              </a:buClr>
              <a:buFont typeface="Arial" panose="020B0604020202020204" pitchFamily="34" charset="0"/>
              <a:buNone/>
            </a:pPr>
            <a:endParaRPr lang="en-US" sz="3200" b="1">
              <a:latin typeface="Aptos Light" panose="020B0004020202020204" pitchFamily="34" charset="0"/>
              <a:ea typeface="Roboto Th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D93592-29F9-0D8E-E015-3AB22467AE1C}"/>
              </a:ext>
            </a:extLst>
          </p:cNvPr>
          <p:cNvSpPr txBox="1"/>
          <p:nvPr/>
        </p:nvSpPr>
        <p:spPr>
          <a:xfrm>
            <a:off x="3354394" y="304385"/>
            <a:ext cx="5499321" cy="47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600" i="1" dirty="0">
                <a:solidFill>
                  <a:srgbClr val="FFFFFF"/>
                </a:solidFill>
                <a:latin typeface="Aptos"/>
                <a:ea typeface="+mj-ea"/>
                <a:cs typeface="+mj-cs"/>
              </a:rPr>
              <a:t>Homebuilding Automation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AB3613-321F-39D3-7EAA-3D2ED9B45BE4}"/>
              </a:ext>
            </a:extLst>
          </p:cNvPr>
          <p:cNvSpPr txBox="1"/>
          <p:nvPr/>
        </p:nvSpPr>
        <p:spPr>
          <a:xfrm>
            <a:off x="2259" y="2651218"/>
            <a:ext cx="12193380" cy="18742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 i="1" dirty="0">
                <a:solidFill>
                  <a:srgbClr val="00B0F0"/>
                </a:solidFill>
              </a:rPr>
              <a:t>Price reduction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err="1">
                <a:solidFill>
                  <a:srgbClr val="000000"/>
                </a:solidFill>
              </a:rPr>
              <a:t>RoBX</a:t>
            </a:r>
            <a:r>
              <a:rPr lang="en-US" sz="2200" dirty="0">
                <a:solidFill>
                  <a:srgbClr val="000000"/>
                </a:solidFill>
              </a:rPr>
              <a:t> has 20% less production cost translating that to the price (5% -10%)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 i="1" dirty="0">
                <a:solidFill>
                  <a:srgbClr val="00B0F0"/>
                </a:solidFill>
              </a:rPr>
              <a:t>Doubling the speed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RoBX</a:t>
            </a:r>
            <a:r>
              <a:rPr lang="en-US" sz="2200" dirty="0">
                <a:solidFill>
                  <a:srgbClr val="000000"/>
                </a:solidFill>
              </a:rPr>
              <a:t> reduces the leasing amounts for households and doble profits for developers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200" i="1" dirty="0">
                <a:solidFill>
                  <a:srgbClr val="00B0F0"/>
                </a:solidFill>
              </a:rPr>
              <a:t>Stability, Ownership &amp; Wealth creation</a:t>
            </a:r>
            <a:r>
              <a:rPr lang="en-US" sz="2200" dirty="0">
                <a:solidFill>
                  <a:srgbClr val="000000"/>
                </a:solidFill>
              </a:rPr>
              <a:t>, </a:t>
            </a:r>
            <a:r>
              <a:rPr lang="en-US" sz="2200" dirty="0" err="1">
                <a:solidFill>
                  <a:srgbClr val="000000"/>
                </a:solidFill>
              </a:rPr>
              <a:t>RoBX</a:t>
            </a:r>
            <a:r>
              <a:rPr lang="en-US" sz="2200" dirty="0">
                <a:solidFill>
                  <a:srgbClr val="000000"/>
                </a:solidFill>
              </a:rPr>
              <a:t> open the market for more families moving them from leasing to ownership</a:t>
            </a:r>
          </a:p>
        </p:txBody>
      </p:sp>
    </p:spTree>
    <p:extLst>
      <p:ext uri="{BB962C8B-B14F-4D97-AF65-F5344CB8AC3E}">
        <p14:creationId xmlns:p14="http://schemas.microsoft.com/office/powerpoint/2010/main" val="391840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4942A-1A99-6582-E450-44C55949E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ouse with a pool and grass&#10;&#10;AI-generated content may be incorrect.">
            <a:extLst>
              <a:ext uri="{FF2B5EF4-FFF2-40B4-BE49-F238E27FC236}">
                <a16:creationId xmlns:a16="http://schemas.microsoft.com/office/drawing/2014/main" id="{3A180986-6C15-50C5-E3B9-8481F5189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" y="-1091"/>
            <a:ext cx="12183508" cy="8846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A19E1CD-0846-3825-EBB2-67863FAD71AB}"/>
              </a:ext>
            </a:extLst>
          </p:cNvPr>
          <p:cNvSpPr txBox="1">
            <a:spLocks/>
          </p:cNvSpPr>
          <p:nvPr/>
        </p:nvSpPr>
        <p:spPr>
          <a:xfrm>
            <a:off x="3520" y="229177"/>
            <a:ext cx="12190795" cy="724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Urbane Demi Bold"/>
              </a:rPr>
              <a:t>The </a:t>
            </a:r>
            <a:r>
              <a:rPr lang="en-US" sz="2800" b="1" dirty="0" err="1">
                <a:solidFill>
                  <a:schemeClr val="bg1"/>
                </a:solidFill>
                <a:latin typeface="Urbane Demi Bold"/>
              </a:rPr>
              <a:t>RoBX</a:t>
            </a:r>
            <a:r>
              <a:rPr lang="en-US" sz="2800" b="1" dirty="0">
                <a:solidFill>
                  <a:schemeClr val="bg1"/>
                </a:solidFill>
                <a:latin typeface="Urbane Demi Bold"/>
              </a:rPr>
              <a:t> Management Team</a:t>
            </a:r>
            <a:r>
              <a:rPr lang="en-US" sz="2000" b="1" dirty="0">
                <a:solidFill>
                  <a:schemeClr val="bg1"/>
                </a:solidFill>
                <a:latin typeface="Urbane Demi Bold"/>
              </a:rPr>
              <a:t> </a:t>
            </a:r>
            <a:endParaRPr lang="en-US" sz="2000" dirty="0">
              <a:solidFill>
                <a:schemeClr val="bg1"/>
              </a:solidFill>
              <a:latin typeface="Aptos"/>
            </a:endParaRPr>
          </a:p>
          <a:p>
            <a:endParaRPr lang="en-US" sz="2000" dirty="0">
              <a:solidFill>
                <a:schemeClr val="bg1"/>
              </a:solidFill>
              <a:latin typeface="Aptos"/>
            </a:endParaRPr>
          </a:p>
        </p:txBody>
      </p:sp>
      <p:pic>
        <p:nvPicPr>
          <p:cNvPr id="8" name="Picture 7" descr="A person in a suit&#10;&#10;Description automatically generated">
            <a:extLst>
              <a:ext uri="{FF2B5EF4-FFF2-40B4-BE49-F238E27FC236}">
                <a16:creationId xmlns:a16="http://schemas.microsoft.com/office/drawing/2014/main" id="{C14551C4-7616-6257-9BE4-4AE3D99E8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" r="602"/>
          <a:stretch/>
        </p:blipFill>
        <p:spPr>
          <a:xfrm>
            <a:off x="242874" y="899569"/>
            <a:ext cx="1251279" cy="1272447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01132B-3535-D02D-8D00-D74BDAF562F8}"/>
              </a:ext>
            </a:extLst>
          </p:cNvPr>
          <p:cNvSpPr txBox="1">
            <a:spLocks/>
          </p:cNvSpPr>
          <p:nvPr/>
        </p:nvSpPr>
        <p:spPr>
          <a:xfrm>
            <a:off x="1495385" y="1025415"/>
            <a:ext cx="3044971" cy="10382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Clr>
                <a:srgbClr val="274FC1"/>
              </a:buClr>
              <a:buNone/>
            </a:pPr>
            <a:r>
              <a:rPr lang="en-US" sz="2200" b="1" dirty="0">
                <a:solidFill>
                  <a:srgbClr val="274FC1"/>
                </a:solidFill>
                <a:latin typeface="Aptos SemiBold"/>
                <a:ea typeface="Roboto Th" pitchFamily="2" charset="0"/>
              </a:rPr>
              <a:t>MBA. Eng. Manuel</a:t>
            </a:r>
            <a:endParaRPr lang="en-US" dirty="0"/>
          </a:p>
          <a:p>
            <a:pPr marL="0" indent="0" algn="ctr">
              <a:lnSpc>
                <a:spcPct val="50000"/>
              </a:lnSpc>
              <a:buNone/>
            </a:pPr>
            <a:r>
              <a:rPr lang="en-US" sz="2200" b="1" dirty="0">
                <a:solidFill>
                  <a:srgbClr val="274FC1"/>
                </a:solidFill>
                <a:latin typeface="Aptos SemiBold"/>
                <a:ea typeface="Roboto Th" pitchFamily="2" charset="0"/>
              </a:rPr>
              <a:t> Velasquez</a:t>
            </a:r>
            <a:endParaRPr lang="en-US" dirty="0"/>
          </a:p>
          <a:p>
            <a:pPr marL="0" indent="0" algn="ctr">
              <a:lnSpc>
                <a:spcPct val="5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ptos Light"/>
              </a:rPr>
              <a:t>Founder &amp; CEO 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Aptos Light"/>
              </a:rPr>
              <a:t>Homebuilding Expert</a:t>
            </a:r>
            <a:endParaRPr lang="en-US" dirty="0"/>
          </a:p>
        </p:txBody>
      </p:sp>
      <p:pic>
        <p:nvPicPr>
          <p:cNvPr id="14" name="Picture 1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00DB529-037A-E797-6625-1D323BB5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757" y="6213331"/>
            <a:ext cx="2783283" cy="4860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0D45EA-876E-9659-5BD0-A4AC58120339}"/>
              </a:ext>
            </a:extLst>
          </p:cNvPr>
          <p:cNvSpPr txBox="1"/>
          <p:nvPr/>
        </p:nvSpPr>
        <p:spPr>
          <a:xfrm>
            <a:off x="4207487" y="873339"/>
            <a:ext cx="7897282" cy="1781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helvetica-w01-roman"/>
              </a:rPr>
              <a:t>MIT grad with 20+ years of experience in construction, development, and real estate investments. Lead inventor of “The Movable Factory Theory” (5 patents) 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helvetica-w01-roman"/>
              </a:rPr>
              <a:t>Led projects encompassing a wide range of housing typologies amounting more 10,000 units across various stages of the real estate investment</a:t>
            </a:r>
          </a:p>
        </p:txBody>
      </p:sp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C8081B68-0FF6-EA25-496C-10AAC1E0C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27" y="2235200"/>
            <a:ext cx="1258662" cy="1144816"/>
          </a:xfrm>
          <a:prstGeom prst="rect">
            <a:avLst/>
          </a:prstGeom>
        </p:spPr>
      </p:pic>
      <p:pic>
        <p:nvPicPr>
          <p:cNvPr id="5" name="Picture 4" descr="A person in a suit&#10;&#10;AI-generated content may be incorrect.">
            <a:extLst>
              <a:ext uri="{FF2B5EF4-FFF2-40B4-BE49-F238E27FC236}">
                <a16:creationId xmlns:a16="http://schemas.microsoft.com/office/drawing/2014/main" id="{22B2454C-355D-7527-2FB8-E3EAA14133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75" y="3389765"/>
            <a:ext cx="1252765" cy="1248684"/>
          </a:xfrm>
          <a:prstGeom prst="rect">
            <a:avLst/>
          </a:prstGeom>
        </p:spPr>
      </p:pic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EC93432-3A47-C11E-DC88-0F990D982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929" y="4702628"/>
            <a:ext cx="1251858" cy="12355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A19E1CD-0846-3825-EBB2-67863FAD71AB}"/>
              </a:ext>
            </a:extLst>
          </p:cNvPr>
          <p:cNvSpPr txBox="1">
            <a:spLocks/>
          </p:cNvSpPr>
          <p:nvPr/>
        </p:nvSpPr>
        <p:spPr>
          <a:xfrm>
            <a:off x="5218636" y="266416"/>
            <a:ext cx="6784224" cy="487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rgbClr val="FFFFFF"/>
                </a:solidFill>
                <a:latin typeface="Aptos"/>
              </a:rPr>
              <a:t>We are multidisciplinary innovators at the crossroads of homebuilding aggregating 100+ of experience 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2F7B8A-BF78-2A7C-BB9C-05A2F66EB3D6}"/>
              </a:ext>
            </a:extLst>
          </p:cNvPr>
          <p:cNvSpPr txBox="1">
            <a:spLocks/>
          </p:cNvSpPr>
          <p:nvPr/>
        </p:nvSpPr>
        <p:spPr>
          <a:xfrm>
            <a:off x="1619158" y="2471427"/>
            <a:ext cx="2581753" cy="6104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Clr>
                <a:srgbClr val="274FC1"/>
              </a:buClr>
              <a:buNone/>
            </a:pPr>
            <a:r>
              <a:rPr lang="en-US" sz="2200" b="1" dirty="0">
                <a:solidFill>
                  <a:srgbClr val="274FC1"/>
                </a:solidFill>
                <a:latin typeface="Aptos SemiBold"/>
                <a:ea typeface="Roboto Th" pitchFamily="2" charset="0"/>
              </a:rPr>
              <a:t>MS. Eng. Jason Yap</a:t>
            </a:r>
          </a:p>
          <a:p>
            <a:pPr algn="ctr">
              <a:buNone/>
            </a:pPr>
            <a:r>
              <a:rPr lang="en-US" sz="1800" dirty="0">
                <a:solidFill>
                  <a:srgbClr val="000000"/>
                </a:solidFill>
                <a:latin typeface="Aptos Light"/>
                <a:ea typeface="Roboto Th" pitchFamily="2" charset="0"/>
              </a:rPr>
              <a:t>CTO – Robotics Expert</a:t>
            </a:r>
          </a:p>
          <a:p>
            <a:pPr marL="0" indent="0" algn="ctr">
              <a:lnSpc>
                <a:spcPct val="50000"/>
              </a:lnSpc>
              <a:buNone/>
            </a:pPr>
            <a:endParaRPr lang="en-US" sz="2200" b="1" dirty="0">
              <a:solidFill>
                <a:srgbClr val="274FC1"/>
              </a:solidFill>
              <a:latin typeface="Aptos SemiBold" panose="020B0004020202020204" pitchFamily="34" charset="0"/>
              <a:ea typeface="Roboto Th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B36810-8BDC-3D1F-D1C1-42F880F90AE4}"/>
              </a:ext>
            </a:extLst>
          </p:cNvPr>
          <p:cNvSpPr txBox="1"/>
          <p:nvPr/>
        </p:nvSpPr>
        <p:spPr>
          <a:xfrm>
            <a:off x="4197330" y="2061105"/>
            <a:ext cx="794553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helvetica-w01-roman"/>
              </a:rPr>
              <a:t>Technology leader with 20+ years of experience driving innovation in robotics, automation, and mechatronics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helvetica-w01-roman"/>
              </a:rPr>
              <a:t>Inventor of 10 patents in robotic gripping and automation systems. Director of Hardware Engineering at Joint Space Automation Laboratories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97F815-9485-7FF5-048E-8608CE072741}"/>
              </a:ext>
            </a:extLst>
          </p:cNvPr>
          <p:cNvSpPr txBox="1">
            <a:spLocks/>
          </p:cNvSpPr>
          <p:nvPr/>
        </p:nvSpPr>
        <p:spPr>
          <a:xfrm>
            <a:off x="1410834" y="3808642"/>
            <a:ext cx="2987518" cy="5590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Clr>
                <a:srgbClr val="274FC1"/>
              </a:buClr>
              <a:buNone/>
            </a:pPr>
            <a:r>
              <a:rPr lang="en-US" sz="2200" b="1" dirty="0">
                <a:solidFill>
                  <a:srgbClr val="274FC1"/>
                </a:solidFill>
                <a:latin typeface="Aptos SemiBold"/>
                <a:ea typeface="Roboto Th" pitchFamily="2" charset="0"/>
              </a:rPr>
              <a:t>Eng. Kamran</a:t>
            </a:r>
            <a:endParaRPr lang="en-US" dirty="0"/>
          </a:p>
          <a:p>
            <a:pPr marL="0" indent="0" algn="ctr">
              <a:lnSpc>
                <a:spcPct val="50000"/>
              </a:lnSpc>
              <a:buNone/>
            </a:pPr>
            <a:r>
              <a:rPr lang="en-US" sz="2200" b="1" dirty="0">
                <a:solidFill>
                  <a:srgbClr val="274FC1"/>
                </a:solidFill>
                <a:latin typeface="Aptos SemiBold"/>
                <a:ea typeface="Roboto Th" pitchFamily="2" charset="0"/>
              </a:rPr>
              <a:t> Chaudhry</a:t>
            </a:r>
            <a:endParaRPr lang="en-US"/>
          </a:p>
          <a:p>
            <a:pPr marL="0" indent="0" algn="ctr">
              <a:lnSpc>
                <a:spcPct val="50000"/>
              </a:lnSpc>
              <a:buNone/>
            </a:pPr>
            <a:r>
              <a:rPr lang="en-US" sz="1800" dirty="0">
                <a:latin typeface="Aptos Light"/>
              </a:rPr>
              <a:t>CCO – Construction Expert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18441-28CA-8B27-4443-FAE40D6C6900}"/>
              </a:ext>
            </a:extLst>
          </p:cNvPr>
          <p:cNvSpPr txBox="1"/>
          <p:nvPr/>
        </p:nvSpPr>
        <p:spPr>
          <a:xfrm>
            <a:off x="1513114" y="4942114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rgbClr val="274FC1"/>
                </a:solidFill>
                <a:latin typeface="Aptos SemiBold"/>
              </a:rPr>
              <a:t>MS. Andrew Shapiro</a:t>
            </a:r>
          </a:p>
          <a:p>
            <a:pPr algn="ctr"/>
            <a:r>
              <a:rPr lang="en-US">
                <a:solidFill>
                  <a:srgbClr val="000000"/>
                </a:solidFill>
                <a:latin typeface="Aptos Light"/>
              </a:rPr>
              <a:t>Head of Investments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F54851-3C71-4989-86E2-12D4AAFF5614}"/>
              </a:ext>
            </a:extLst>
          </p:cNvPr>
          <p:cNvSpPr txBox="1"/>
          <p:nvPr/>
        </p:nvSpPr>
        <p:spPr>
          <a:xfrm>
            <a:off x="4207889" y="4697564"/>
            <a:ext cx="793466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US">
                <a:solidFill>
                  <a:srgbClr val="424242"/>
                </a:solidFill>
                <a:latin typeface="helvetica-w01-roman"/>
              </a:rPr>
              <a:t>Holds 20+ years of experience at homebuilding, has held senior roles at The New Home Company, Williams Homes, and Storm Properties</a:t>
            </a:r>
            <a:endParaRPr lang="en-US"/>
          </a:p>
          <a:p>
            <a:pPr marL="285750" indent="-285750" algn="just">
              <a:buFont typeface="Arial"/>
              <a:buChar char="•"/>
            </a:pPr>
            <a:r>
              <a:rPr lang="en-US">
                <a:solidFill>
                  <a:srgbClr val="424242"/>
                </a:solidFill>
                <a:latin typeface="helvetica-w01-roman"/>
              </a:rPr>
              <a:t>Sourced and executed over 4,000 residential lots and securing more than $2 billion in combined debt and equity financing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38BC4E-74B3-1A30-0F83-6D8C029F6EE8}"/>
              </a:ext>
            </a:extLst>
          </p:cNvPr>
          <p:cNvSpPr txBox="1"/>
          <p:nvPr/>
        </p:nvSpPr>
        <p:spPr>
          <a:xfrm>
            <a:off x="4195464" y="3608731"/>
            <a:ext cx="793833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424242"/>
                </a:solidFill>
                <a:latin typeface="helvetica-w01-roman"/>
              </a:rPr>
              <a:t>Holds 20+ years of expertise in Real Estate Development and </a:t>
            </a:r>
            <a:r>
              <a:rPr lang="en-US">
                <a:solidFill>
                  <a:srgbClr val="424242"/>
                </a:solidFill>
                <a:latin typeface="helvetica-w01-roman"/>
              </a:rPr>
              <a:t>Construction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424242"/>
                </a:solidFill>
                <a:latin typeface="helvetica-w01-roman"/>
              </a:rPr>
              <a:t>Led construction teams in remarkable international companies such as Turner Construction, Irvine Company and Lendlease</a:t>
            </a:r>
            <a:endParaRPr lang="en-US" dirty="0">
              <a:solidFill>
                <a:srgbClr val="424242"/>
              </a:solidFill>
              <a:latin typeface="helvetica-w01-roman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E95B1C-90D2-1EC0-8EE3-31CBD8ECCAB7}"/>
              </a:ext>
            </a:extLst>
          </p:cNvPr>
          <p:cNvCxnSpPr/>
          <p:nvPr/>
        </p:nvCxnSpPr>
        <p:spPr>
          <a:xfrm flipV="1">
            <a:off x="1494319" y="2042651"/>
            <a:ext cx="10599356" cy="4094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31D509B-CA38-8A75-6E78-69B2974941EB}"/>
              </a:ext>
            </a:extLst>
          </p:cNvPr>
          <p:cNvCxnSpPr>
            <a:cxnSpLocks/>
          </p:cNvCxnSpPr>
          <p:nvPr/>
        </p:nvCxnSpPr>
        <p:spPr>
          <a:xfrm flipV="1">
            <a:off x="1512461" y="3475936"/>
            <a:ext cx="10599356" cy="4094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785413-287F-3EC8-2046-53153C2B36CA}"/>
              </a:ext>
            </a:extLst>
          </p:cNvPr>
          <p:cNvCxnSpPr>
            <a:cxnSpLocks/>
          </p:cNvCxnSpPr>
          <p:nvPr/>
        </p:nvCxnSpPr>
        <p:spPr>
          <a:xfrm flipV="1">
            <a:off x="1621318" y="4673365"/>
            <a:ext cx="10599356" cy="4094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F338FC11-E300-40FD-ABC7-302EBC3AB3E8}"/>
              </a:ext>
            </a:extLst>
          </p:cNvPr>
          <p:cNvSpPr txBox="1">
            <a:spLocks/>
          </p:cNvSpPr>
          <p:nvPr/>
        </p:nvSpPr>
        <p:spPr>
          <a:xfrm>
            <a:off x="66064" y="6208201"/>
            <a:ext cx="6149225" cy="487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rgbClr val="000000"/>
                </a:solidFill>
                <a:latin typeface="Aptos"/>
              </a:rPr>
              <a:t>We are supported by 40+ multidisciplinary independent contractors </a:t>
            </a:r>
          </a:p>
        </p:txBody>
      </p:sp>
    </p:spTree>
    <p:extLst>
      <p:ext uri="{BB962C8B-B14F-4D97-AF65-F5344CB8AC3E}">
        <p14:creationId xmlns:p14="http://schemas.microsoft.com/office/powerpoint/2010/main" val="777717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6621B-C3AC-D5B3-5270-AEF8E2B5B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hexagon pattern&#10;&#10;AI-generated content may be incorrect.">
            <a:extLst>
              <a:ext uri="{FF2B5EF4-FFF2-40B4-BE49-F238E27FC236}">
                <a16:creationId xmlns:a16="http://schemas.microsoft.com/office/drawing/2014/main" id="{41C28FBA-942D-248F-EF03-B199EF729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674"/>
            <a:ext cx="12190300" cy="68682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FBDB38-D392-7C3D-AD80-6C36C9A415D9}"/>
              </a:ext>
            </a:extLst>
          </p:cNvPr>
          <p:cNvSpPr txBox="1">
            <a:spLocks/>
          </p:cNvSpPr>
          <p:nvPr/>
        </p:nvSpPr>
        <p:spPr>
          <a:xfrm>
            <a:off x="4314457" y="121396"/>
            <a:ext cx="4440558" cy="7766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latin typeface="Urbane Demi Bold"/>
              </a:rPr>
              <a:t>Market Size Worldwide 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8F31207-A56B-AE1D-BAF8-1D5897782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958" y="6290199"/>
            <a:ext cx="2783283" cy="486084"/>
          </a:xfrm>
          <a:prstGeom prst="rect">
            <a:avLst/>
          </a:prstGeom>
        </p:spPr>
      </p:pic>
      <p:sp>
        <p:nvSpPr>
          <p:cNvPr id="9" name="Google Shape;69;p15">
            <a:extLst>
              <a:ext uri="{FF2B5EF4-FFF2-40B4-BE49-F238E27FC236}">
                <a16:creationId xmlns:a16="http://schemas.microsoft.com/office/drawing/2014/main" id="{1867BFD7-B06E-A3BA-21AD-6F1BF707DD2A}"/>
              </a:ext>
            </a:extLst>
          </p:cNvPr>
          <p:cNvSpPr txBox="1"/>
          <p:nvPr/>
        </p:nvSpPr>
        <p:spPr>
          <a:xfrm>
            <a:off x="2743162" y="6066938"/>
            <a:ext cx="4072202" cy="44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600" i="1" dirty="0">
                <a:latin typeface="Aptos Light"/>
              </a:rPr>
              <a:t>Source: McKinsey Global Institute, 2025</a:t>
            </a:r>
            <a:endParaRPr lang="en" sz="1600" i="1" dirty="0">
              <a:latin typeface="Aptos Light" panose="020B0004020202020204" pitchFamily="34" charset="0"/>
            </a:endParaRPr>
          </a:p>
        </p:txBody>
      </p:sp>
      <p:pic>
        <p:nvPicPr>
          <p:cNvPr id="3" name="Picture 2" descr="A blue and green earth with a purple circle and black text&#10;&#10;AI-generated content may be incorrect.">
            <a:extLst>
              <a:ext uri="{FF2B5EF4-FFF2-40B4-BE49-F238E27FC236}">
                <a16:creationId xmlns:a16="http://schemas.microsoft.com/office/drawing/2014/main" id="{B993F618-F84F-EFC0-64BC-2099D12D8D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88" b="20803"/>
          <a:stretch/>
        </p:blipFill>
        <p:spPr>
          <a:xfrm>
            <a:off x="675968" y="1026098"/>
            <a:ext cx="7626924" cy="4843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E3264B-EB6D-5BEC-567E-0CFFCF29FE93}"/>
              </a:ext>
            </a:extLst>
          </p:cNvPr>
          <p:cNvSpPr txBox="1"/>
          <p:nvPr/>
        </p:nvSpPr>
        <p:spPr>
          <a:xfrm>
            <a:off x="8504903" y="2578134"/>
            <a:ext cx="3580338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200" dirty="0">
                <a:ea typeface="+mn-lt"/>
                <a:cs typeface="+mn-lt"/>
              </a:rPr>
              <a:t>Retail</a:t>
            </a:r>
            <a:endParaRPr lang="en-US" sz="2200" dirty="0"/>
          </a:p>
          <a:p>
            <a:pPr>
              <a:buFont typeface="Arial"/>
              <a:buChar char="•"/>
            </a:pPr>
            <a:r>
              <a:rPr lang="en-US" sz="2200" dirty="0">
                <a:ea typeface="+mn-lt"/>
                <a:cs typeface="+mn-lt"/>
              </a:rPr>
              <a:t>Partnering</a:t>
            </a:r>
          </a:p>
          <a:p>
            <a:pPr>
              <a:buFont typeface="Arial"/>
              <a:buChar char="•"/>
            </a:pPr>
            <a:r>
              <a:rPr lang="en-US" sz="2200" dirty="0">
                <a:ea typeface="+mn-lt"/>
                <a:cs typeface="+mn-lt"/>
              </a:rPr>
              <a:t>Licensing</a:t>
            </a:r>
            <a:endParaRPr lang="en-US" sz="2200" dirty="0"/>
          </a:p>
          <a:p>
            <a:pPr>
              <a:buFont typeface="Arial"/>
              <a:buChar char="•"/>
            </a:pPr>
            <a:r>
              <a:rPr lang="en-US" sz="2200" dirty="0">
                <a:ea typeface="+mn-lt"/>
                <a:cs typeface="+mn-lt"/>
              </a:rPr>
              <a:t>Development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9156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6F6D9-2DCE-0EC0-BF3F-C5C1E8AC9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05.16.25">
            <a:hlinkClick r:id="" action="ppaction://media"/>
            <a:extLst>
              <a:ext uri="{FF2B5EF4-FFF2-40B4-BE49-F238E27FC236}">
                <a16:creationId xmlns:a16="http://schemas.microsoft.com/office/drawing/2014/main" id="{0C72D1AC-3975-659C-633B-70ED38FB62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0797" y="1309340"/>
            <a:ext cx="8042220" cy="4524098"/>
          </a:xfrm>
          <a:prstGeom prst="rect">
            <a:avLst/>
          </a:prstGeom>
        </p:spPr>
      </p:pic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E34D116D-04EE-A935-5438-CC02B9793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1430" y="5966951"/>
            <a:ext cx="2783283" cy="486084"/>
          </a:xfrm>
          <a:prstGeom prst="rect">
            <a:avLst/>
          </a:prstGeom>
        </p:spPr>
      </p:pic>
      <p:pic>
        <p:nvPicPr>
          <p:cNvPr id="5" name="Picture 4" descr="A house with a pool and grass&#10;&#10;AI-generated content may be incorrect.">
            <a:extLst>
              <a:ext uri="{FF2B5EF4-FFF2-40B4-BE49-F238E27FC236}">
                <a16:creationId xmlns:a16="http://schemas.microsoft.com/office/drawing/2014/main" id="{109E2331-48DE-0C62-E187-B5B2CBA8A5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5" y="-1091"/>
            <a:ext cx="12173482" cy="715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CED866-B361-41A8-B634-809FA04A3B12}"/>
              </a:ext>
            </a:extLst>
          </p:cNvPr>
          <p:cNvSpPr txBox="1"/>
          <p:nvPr/>
        </p:nvSpPr>
        <p:spPr>
          <a:xfrm>
            <a:off x="4624394" y="104814"/>
            <a:ext cx="3124278" cy="47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>
                <a:solidFill>
                  <a:srgbClr val="FFFFFF"/>
                </a:solidFill>
                <a:latin typeface="Urbane Demi Bold"/>
                <a:ea typeface="+mj-ea"/>
                <a:cs typeface="+mj-cs"/>
              </a:rPr>
              <a:t>The Technology</a:t>
            </a:r>
          </a:p>
        </p:txBody>
      </p:sp>
      <p:pic>
        <p:nvPicPr>
          <p:cNvPr id="10" name="Picture 9" descr="A group of people in orange vests and helmets working on a construction site&#10;&#10;AI-generated content may be incorrect.">
            <a:extLst>
              <a:ext uri="{FF2B5EF4-FFF2-40B4-BE49-F238E27FC236}">
                <a16:creationId xmlns:a16="http://schemas.microsoft.com/office/drawing/2014/main" id="{BB7BCA7F-C1B7-D490-ADF0-CAB471ED1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7" y="1037269"/>
            <a:ext cx="3995152" cy="2604726"/>
          </a:xfrm>
          <a:prstGeom prst="rect">
            <a:avLst/>
          </a:prstGeom>
        </p:spPr>
      </p:pic>
      <p:pic>
        <p:nvPicPr>
          <p:cNvPr id="11" name="Picture 10" descr="A group of men working on a building&#10;&#10;AI-generated content may be incorrect.">
            <a:extLst>
              <a:ext uri="{FF2B5EF4-FFF2-40B4-BE49-F238E27FC236}">
                <a16:creationId xmlns:a16="http://schemas.microsoft.com/office/drawing/2014/main" id="{C52BE227-78BF-C3C4-FC0A-D8D3ABD50D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164" y="4103966"/>
            <a:ext cx="4006794" cy="22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895459FE-F875-AADA-82BE-33A80DEEF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430" y="5966951"/>
            <a:ext cx="2783283" cy="486084"/>
          </a:xfrm>
          <a:prstGeom prst="rect">
            <a:avLst/>
          </a:prstGeom>
        </p:spPr>
      </p:pic>
      <p:pic>
        <p:nvPicPr>
          <p:cNvPr id="5" name="Picture 4" descr="A house with a pool and grass&#10;&#10;AI-generated content may be incorrect.">
            <a:extLst>
              <a:ext uri="{FF2B5EF4-FFF2-40B4-BE49-F238E27FC236}">
                <a16:creationId xmlns:a16="http://schemas.microsoft.com/office/drawing/2014/main" id="{4830C4D0-9379-DAB4-1C45-DE0BF624C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" y="-1091"/>
            <a:ext cx="12173482" cy="7153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AE3C1-D505-4F71-26DA-961DAEF1966B}"/>
              </a:ext>
            </a:extLst>
          </p:cNvPr>
          <p:cNvSpPr txBox="1"/>
          <p:nvPr/>
        </p:nvSpPr>
        <p:spPr>
          <a:xfrm>
            <a:off x="3300921" y="114840"/>
            <a:ext cx="7235067" cy="47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Urbane Demi Bold"/>
                <a:ea typeface="+mj-ea"/>
                <a:cs typeface="+mj-cs"/>
              </a:rPr>
              <a:t>The </a:t>
            </a:r>
            <a:r>
              <a:rPr lang="en-US" sz="3200" b="1" dirty="0" err="1">
                <a:solidFill>
                  <a:srgbClr val="FFFFFF"/>
                </a:solidFill>
                <a:latin typeface="Urbane Demi Bold"/>
                <a:ea typeface="+mj-ea"/>
                <a:cs typeface="+mj-cs"/>
              </a:rPr>
              <a:t>RoBX</a:t>
            </a:r>
            <a:r>
              <a:rPr lang="en-US" sz="3200" b="1" dirty="0">
                <a:solidFill>
                  <a:srgbClr val="FFFFFF"/>
                </a:solidFill>
                <a:latin typeface="Urbane Demi Bold"/>
                <a:ea typeface="+mj-ea"/>
                <a:cs typeface="+mj-cs"/>
              </a:rPr>
              <a:t> Homebuilding System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D09684-9B7A-E90E-FF0E-0DD3935E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702" y="2369779"/>
            <a:ext cx="5561341" cy="231845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lr>
                <a:srgbClr val="274FC1"/>
              </a:buClr>
            </a:pPr>
            <a:r>
              <a:rPr lang="en-US" sz="2200" i="1" dirty="0">
                <a:solidFill>
                  <a:srgbClr val="000000"/>
                </a:solidFill>
                <a:latin typeface="Aptos"/>
                <a:ea typeface="Roboto Th" pitchFamily="2" charset="0"/>
              </a:rPr>
              <a:t>Builds houses on-site at automated way</a:t>
            </a:r>
          </a:p>
          <a:p>
            <a:pPr marL="342900" indent="-342900"/>
            <a:r>
              <a:rPr lang="en-US" sz="2200" i="1" dirty="0">
                <a:solidFill>
                  <a:srgbClr val="000000"/>
                </a:solidFill>
                <a:latin typeface="Aptos"/>
                <a:ea typeface="Roboto Th" pitchFamily="2" charset="0"/>
              </a:rPr>
              <a:t>Deliver housing units faster, cheaper, and error-free</a:t>
            </a:r>
            <a:endParaRPr lang="en-US" sz="2200" i="1" dirty="0">
              <a:solidFill>
                <a:srgbClr val="000000"/>
              </a:solidFill>
            </a:endParaRPr>
          </a:p>
          <a:p>
            <a:pPr marL="342900" indent="-342900"/>
            <a:r>
              <a:rPr lang="en-US" sz="2200" i="1" dirty="0">
                <a:solidFill>
                  <a:srgbClr val="000000"/>
                </a:solidFill>
              </a:rPr>
              <a:t>Best featured product (energy efficiency and asset value)</a:t>
            </a:r>
          </a:p>
        </p:txBody>
      </p:sp>
      <p:pic>
        <p:nvPicPr>
          <p:cNvPr id="3" name="Picture 2" descr="A diagram of a factory&#10;&#10;AI-generated content may be incorrect.">
            <a:extLst>
              <a:ext uri="{FF2B5EF4-FFF2-40B4-BE49-F238E27FC236}">
                <a16:creationId xmlns:a16="http://schemas.microsoft.com/office/drawing/2014/main" id="{2CAFD7C0-286A-BC40-BD65-16289DFC5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4342"/>
            <a:ext cx="6336632" cy="35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8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C0D01-B652-35A9-2878-B6DD6F3A0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hexagon pattern&#10;&#10;AI-generated content may be incorrect.">
            <a:extLst>
              <a:ext uri="{FF2B5EF4-FFF2-40B4-BE49-F238E27FC236}">
                <a16:creationId xmlns:a16="http://schemas.microsoft.com/office/drawing/2014/main" id="{BAAC1F38-0307-D2E8-CEC5-EA9FA2CCF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170" y="4628"/>
            <a:ext cx="12387230" cy="6938211"/>
          </a:xfrm>
          <a:prstGeom prst="rect">
            <a:avLst/>
          </a:prstGeom>
        </p:spPr>
      </p:pic>
      <p:sp>
        <p:nvSpPr>
          <p:cNvPr id="5" name="Right Arrow 12">
            <a:extLst>
              <a:ext uri="{FF2B5EF4-FFF2-40B4-BE49-F238E27FC236}">
                <a16:creationId xmlns:a16="http://schemas.microsoft.com/office/drawing/2014/main" id="{933FDB6F-B338-9002-D63F-45A5F3B61FA5}"/>
              </a:ext>
            </a:extLst>
          </p:cNvPr>
          <p:cNvSpPr/>
          <p:nvPr/>
        </p:nvSpPr>
        <p:spPr>
          <a:xfrm>
            <a:off x="655502" y="3141730"/>
            <a:ext cx="11290125" cy="1713638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87C125-EC4A-85BD-7EDF-48B908754EF2}"/>
              </a:ext>
            </a:extLst>
          </p:cNvPr>
          <p:cNvSpPr txBox="1">
            <a:spLocks/>
          </p:cNvSpPr>
          <p:nvPr/>
        </p:nvSpPr>
        <p:spPr>
          <a:xfrm>
            <a:off x="547581" y="383976"/>
            <a:ext cx="11216710" cy="816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u="sng" dirty="0">
                <a:latin typeface="Urbane Demi Bold"/>
              </a:rPr>
              <a:t>Product Roadmap</a:t>
            </a:r>
            <a:endParaRPr lang="en-US" sz="3200" b="1" u="sng" dirty="0">
              <a:latin typeface="Urbane Demi Bold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AED392-1FE7-68D1-EE21-848733115249}"/>
              </a:ext>
            </a:extLst>
          </p:cNvPr>
          <p:cNvSpPr/>
          <p:nvPr/>
        </p:nvSpPr>
        <p:spPr>
          <a:xfrm>
            <a:off x="914400" y="3871648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0B1C87E-E63F-278D-3F60-200070A152D7}"/>
              </a:ext>
            </a:extLst>
          </p:cNvPr>
          <p:cNvSpPr/>
          <p:nvPr/>
        </p:nvSpPr>
        <p:spPr>
          <a:xfrm>
            <a:off x="2795370" y="3881417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FE83EC6-6C21-CB73-AF28-4B02C485C3D7}"/>
              </a:ext>
            </a:extLst>
          </p:cNvPr>
          <p:cNvSpPr/>
          <p:nvPr/>
        </p:nvSpPr>
        <p:spPr>
          <a:xfrm>
            <a:off x="6394229" y="3843447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E786DC-2C8F-0FE1-5233-C5A623EE7B0B}"/>
              </a:ext>
            </a:extLst>
          </p:cNvPr>
          <p:cNvCxnSpPr>
            <a:cxnSpLocks/>
          </p:cNvCxnSpPr>
          <p:nvPr/>
        </p:nvCxnSpPr>
        <p:spPr>
          <a:xfrm>
            <a:off x="2934848" y="2193890"/>
            <a:ext cx="9769" cy="137068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B01C996-20B5-413D-C5FE-1D622D3B8464}"/>
              </a:ext>
            </a:extLst>
          </p:cNvPr>
          <p:cNvCxnSpPr>
            <a:cxnSpLocks/>
          </p:cNvCxnSpPr>
          <p:nvPr/>
        </p:nvCxnSpPr>
        <p:spPr>
          <a:xfrm>
            <a:off x="4808388" y="2721428"/>
            <a:ext cx="0" cy="8431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F28235D-BC08-B677-E458-E5EED43839A9}"/>
              </a:ext>
            </a:extLst>
          </p:cNvPr>
          <p:cNvSpPr txBox="1"/>
          <p:nvPr/>
        </p:nvSpPr>
        <p:spPr>
          <a:xfrm>
            <a:off x="641063" y="2344643"/>
            <a:ext cx="101238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rgbClr val="FFC000"/>
                </a:solidFill>
              </a:rPr>
              <a:t>Design</a:t>
            </a:r>
            <a:endParaRPr lang="en-US">
              <a:solidFill>
                <a:srgbClr val="FFC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52C2B1-B14A-05F8-1694-08898A8E9620}"/>
              </a:ext>
            </a:extLst>
          </p:cNvPr>
          <p:cNvSpPr txBox="1"/>
          <p:nvPr/>
        </p:nvSpPr>
        <p:spPr>
          <a:xfrm>
            <a:off x="2390584" y="1547105"/>
            <a:ext cx="130545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IP process started (5)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D0620F2-84CF-A039-DB3E-4ED8E604738B}"/>
              </a:ext>
            </a:extLst>
          </p:cNvPr>
          <p:cNvSpPr/>
          <p:nvPr/>
        </p:nvSpPr>
        <p:spPr>
          <a:xfrm>
            <a:off x="4594738" y="3757367"/>
            <a:ext cx="421448" cy="417040"/>
          </a:xfrm>
          <a:prstGeom prst="ellipse">
            <a:avLst/>
          </a:prstGeom>
          <a:solidFill>
            <a:schemeClr val="tx2">
              <a:lumMod val="50000"/>
              <a:lumOff val="50000"/>
              <a:alpha val="4064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7CF6C43-2357-D8D6-F599-D7C1D4BC0B9F}"/>
              </a:ext>
            </a:extLst>
          </p:cNvPr>
          <p:cNvSpPr/>
          <p:nvPr/>
        </p:nvSpPr>
        <p:spPr>
          <a:xfrm>
            <a:off x="4502366" y="3681683"/>
            <a:ext cx="606191" cy="567005"/>
          </a:xfrm>
          <a:prstGeom prst="ellipse">
            <a:avLst/>
          </a:prstGeom>
          <a:solidFill>
            <a:schemeClr val="tx2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F9C15F3-B14D-18CB-C238-4841C1A4533E}"/>
              </a:ext>
            </a:extLst>
          </p:cNvPr>
          <p:cNvSpPr/>
          <p:nvPr/>
        </p:nvSpPr>
        <p:spPr>
          <a:xfrm>
            <a:off x="4701806" y="3842893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1D54E6-78C8-F0F8-FEFA-0338A3C35076}"/>
              </a:ext>
            </a:extLst>
          </p:cNvPr>
          <p:cNvSpPr txBox="1"/>
          <p:nvPr/>
        </p:nvSpPr>
        <p:spPr>
          <a:xfrm>
            <a:off x="4018287" y="2074644"/>
            <a:ext cx="173530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Prototyping</a:t>
            </a:r>
            <a:endParaRPr lang="en-US">
              <a:solidFill>
                <a:srgbClr val="FFC000"/>
              </a:solidFill>
            </a:endParaRPr>
          </a:p>
          <a:p>
            <a:pPr algn="ctr"/>
            <a:r>
              <a:rPr lang="en-US" sz="1600"/>
              <a:t>Swarm Robotics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B8AF5C4-2F6C-BBAF-F0CC-465582E9D9F5}"/>
              </a:ext>
            </a:extLst>
          </p:cNvPr>
          <p:cNvSpPr/>
          <p:nvPr/>
        </p:nvSpPr>
        <p:spPr>
          <a:xfrm>
            <a:off x="652900" y="4125648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ysClr val="windowText" lastClr="000000"/>
                </a:solidFill>
              </a:rPr>
              <a:t>02/25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B816BE5-0F7A-424B-8A12-CD20B25C1AEA}"/>
              </a:ext>
            </a:extLst>
          </p:cNvPr>
          <p:cNvSpPr/>
          <p:nvPr/>
        </p:nvSpPr>
        <p:spPr>
          <a:xfrm>
            <a:off x="2523483" y="4135417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ysClr val="windowText" lastClr="000000"/>
                </a:solidFill>
              </a:rPr>
              <a:t>06/25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213D1EE-F92B-6045-FE2B-0B2C9FB15A44}"/>
              </a:ext>
            </a:extLst>
          </p:cNvPr>
          <p:cNvSpPr/>
          <p:nvPr/>
        </p:nvSpPr>
        <p:spPr>
          <a:xfrm>
            <a:off x="4399487" y="4201410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10/25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BE18D03-2F9B-E6B2-3685-1818C3EF7C03}"/>
              </a:ext>
            </a:extLst>
          </p:cNvPr>
          <p:cNvSpPr/>
          <p:nvPr/>
        </p:nvSpPr>
        <p:spPr>
          <a:xfrm>
            <a:off x="6131322" y="4167390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02/26</a:t>
            </a:r>
          </a:p>
        </p:txBody>
      </p:sp>
      <p:pic>
        <p:nvPicPr>
          <p:cNvPr id="3" name="Picture 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1EBFBED-05B5-A8B8-40B4-754FB08A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590" y="6227985"/>
            <a:ext cx="2783283" cy="4860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7F81BD8-F081-4F4B-011F-49BB77967C8B}"/>
              </a:ext>
            </a:extLst>
          </p:cNvPr>
          <p:cNvSpPr/>
          <p:nvPr/>
        </p:nvSpPr>
        <p:spPr>
          <a:xfrm>
            <a:off x="7530223" y="3843446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DDCE62-FF41-8902-C0A6-C88B9706B80F}"/>
              </a:ext>
            </a:extLst>
          </p:cNvPr>
          <p:cNvSpPr/>
          <p:nvPr/>
        </p:nvSpPr>
        <p:spPr>
          <a:xfrm>
            <a:off x="8678384" y="3843446"/>
            <a:ext cx="249382" cy="249674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8E18EF-8E0D-EF40-74C6-83FB7C7C73BC}"/>
              </a:ext>
            </a:extLst>
          </p:cNvPr>
          <p:cNvSpPr/>
          <p:nvPr/>
        </p:nvSpPr>
        <p:spPr>
          <a:xfrm>
            <a:off x="7252940" y="4163334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ysClr val="windowText" lastClr="000000"/>
                </a:solidFill>
              </a:rPr>
              <a:t>04/26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F73B42-C763-F996-04C4-7A05AC08A240}"/>
              </a:ext>
            </a:extLst>
          </p:cNvPr>
          <p:cNvSpPr/>
          <p:nvPr/>
        </p:nvSpPr>
        <p:spPr>
          <a:xfrm>
            <a:off x="8395939" y="4192089"/>
            <a:ext cx="783771" cy="249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08/26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774581-BB71-399C-182A-0DA3ADDD88D9}"/>
              </a:ext>
            </a:extLst>
          </p:cNvPr>
          <p:cNvSpPr txBox="1"/>
          <p:nvPr/>
        </p:nvSpPr>
        <p:spPr>
          <a:xfrm>
            <a:off x="7831584" y="1546734"/>
            <a:ext cx="192129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Field Performance</a:t>
            </a:r>
          </a:p>
        </p:txBody>
      </p:sp>
      <p:sp>
        <p:nvSpPr>
          <p:cNvPr id="58" name="Arrow: Left-Right 57">
            <a:extLst>
              <a:ext uri="{FF2B5EF4-FFF2-40B4-BE49-F238E27FC236}">
                <a16:creationId xmlns:a16="http://schemas.microsoft.com/office/drawing/2014/main" id="{35DDCBAC-31BE-39AD-1F2B-ED4454CACB2D}"/>
              </a:ext>
            </a:extLst>
          </p:cNvPr>
          <p:cNvSpPr/>
          <p:nvPr/>
        </p:nvSpPr>
        <p:spPr>
          <a:xfrm>
            <a:off x="965923" y="4698441"/>
            <a:ext cx="5550233" cy="303626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B0DC32E-195A-8096-B37A-78AEB0418661}"/>
              </a:ext>
            </a:extLst>
          </p:cNvPr>
          <p:cNvSpPr txBox="1"/>
          <p:nvPr/>
        </p:nvSpPr>
        <p:spPr>
          <a:xfrm>
            <a:off x="1859773" y="4493295"/>
            <a:ext cx="295645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FFC000"/>
                </a:solidFill>
              </a:rPr>
              <a:t>Development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1DAB5B9-4701-BF2F-FCB9-C54691FB572F}"/>
              </a:ext>
            </a:extLst>
          </p:cNvPr>
          <p:cNvSpPr txBox="1"/>
          <p:nvPr/>
        </p:nvSpPr>
        <p:spPr>
          <a:xfrm>
            <a:off x="4939873" y="4982126"/>
            <a:ext cx="413540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Manufacturing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DA3EA0-7709-CF99-B276-DAA763FED50C}"/>
              </a:ext>
            </a:extLst>
          </p:cNvPr>
          <p:cNvCxnSpPr>
            <a:cxnSpLocks/>
          </p:cNvCxnSpPr>
          <p:nvPr/>
        </p:nvCxnSpPr>
        <p:spPr>
          <a:xfrm>
            <a:off x="1038493" y="2681322"/>
            <a:ext cx="0" cy="8431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7BF78F5C-C61A-CFDC-EEAE-DD717595C08A}"/>
              </a:ext>
            </a:extLst>
          </p:cNvPr>
          <p:cNvSpPr/>
          <p:nvPr/>
        </p:nvSpPr>
        <p:spPr>
          <a:xfrm>
            <a:off x="4787273" y="5201647"/>
            <a:ext cx="4053854" cy="289249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68BBDE-FE8F-CC86-8A8A-D34C43D867AB}"/>
              </a:ext>
            </a:extLst>
          </p:cNvPr>
          <p:cNvCxnSpPr>
            <a:cxnSpLocks/>
          </p:cNvCxnSpPr>
          <p:nvPr/>
        </p:nvCxnSpPr>
        <p:spPr>
          <a:xfrm>
            <a:off x="7680236" y="2721427"/>
            <a:ext cx="0" cy="8431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F5EBB9F-2594-9E12-6CD1-D795336EBD06}"/>
              </a:ext>
            </a:extLst>
          </p:cNvPr>
          <p:cNvSpPr txBox="1"/>
          <p:nvPr/>
        </p:nvSpPr>
        <p:spPr>
          <a:xfrm>
            <a:off x="6807494" y="2103398"/>
            <a:ext cx="1735304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MVP</a:t>
            </a:r>
          </a:p>
          <a:p>
            <a:pPr algn="ctr"/>
            <a:r>
              <a:rPr lang="en-US" sz="1600" dirty="0"/>
              <a:t>Model House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57EF9C-15FD-1047-3585-8A2EE30B07C5}"/>
              </a:ext>
            </a:extLst>
          </p:cNvPr>
          <p:cNvCxnSpPr>
            <a:cxnSpLocks/>
          </p:cNvCxnSpPr>
          <p:nvPr/>
        </p:nvCxnSpPr>
        <p:spPr>
          <a:xfrm>
            <a:off x="8786432" y="2165135"/>
            <a:ext cx="9769" cy="137068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14911F9-94A0-24F7-6F03-9B77391436A4}"/>
              </a:ext>
            </a:extLst>
          </p:cNvPr>
          <p:cNvSpPr txBox="1"/>
          <p:nvPr/>
        </p:nvSpPr>
        <p:spPr>
          <a:xfrm>
            <a:off x="5775621" y="1546734"/>
            <a:ext cx="143246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System Integration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3EB02A-8D81-1F52-53E3-9FBA7B85B6F2}"/>
              </a:ext>
            </a:extLst>
          </p:cNvPr>
          <p:cNvCxnSpPr>
            <a:cxnSpLocks/>
          </p:cNvCxnSpPr>
          <p:nvPr/>
        </p:nvCxnSpPr>
        <p:spPr>
          <a:xfrm>
            <a:off x="6486054" y="2165134"/>
            <a:ext cx="9769" cy="137068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74EBFB7-BFAF-CCEC-E883-728D03A9AE74}"/>
              </a:ext>
            </a:extLst>
          </p:cNvPr>
          <p:cNvSpPr txBox="1"/>
          <p:nvPr/>
        </p:nvSpPr>
        <p:spPr>
          <a:xfrm>
            <a:off x="9341207" y="3674583"/>
            <a:ext cx="192129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Continuous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Improvement</a:t>
            </a:r>
          </a:p>
        </p:txBody>
      </p:sp>
      <p:sp>
        <p:nvSpPr>
          <p:cNvPr id="28" name="Arrow: Left-Right 27">
            <a:extLst>
              <a:ext uri="{FF2B5EF4-FFF2-40B4-BE49-F238E27FC236}">
                <a16:creationId xmlns:a16="http://schemas.microsoft.com/office/drawing/2014/main" id="{A108849F-D85C-EA58-AB7B-3EA45DAEB168}"/>
              </a:ext>
            </a:extLst>
          </p:cNvPr>
          <p:cNvSpPr/>
          <p:nvPr/>
        </p:nvSpPr>
        <p:spPr>
          <a:xfrm>
            <a:off x="8654781" y="5704854"/>
            <a:ext cx="3291856" cy="260495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E9273A-7A80-6C70-2BF8-AB3A9FB7C934}"/>
              </a:ext>
            </a:extLst>
          </p:cNvPr>
          <p:cNvSpPr txBox="1"/>
          <p:nvPr/>
        </p:nvSpPr>
        <p:spPr>
          <a:xfrm>
            <a:off x="8649230" y="5341558"/>
            <a:ext cx="331589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FFC000"/>
                </a:solidFill>
              </a:rPr>
              <a:t>Towards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81788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6F800-15E3-B115-EC7A-59F3E6E31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EF35FE-C930-2333-D446-C59316A4683F}"/>
              </a:ext>
            </a:extLst>
          </p:cNvPr>
          <p:cNvSpPr txBox="1">
            <a:spLocks/>
          </p:cNvSpPr>
          <p:nvPr/>
        </p:nvSpPr>
        <p:spPr>
          <a:xfrm>
            <a:off x="3393383" y="98259"/>
            <a:ext cx="5610716" cy="816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 err="1">
                <a:latin typeface="Urbane Demi Bold"/>
              </a:rPr>
              <a:t>RoBX</a:t>
            </a:r>
            <a:r>
              <a:rPr lang="en-US" sz="3200" b="1" u="sng" dirty="0">
                <a:latin typeface="Urbane Demi Bold"/>
              </a:rPr>
              <a:t> Competitive Advantage </a:t>
            </a:r>
            <a:endParaRPr lang="en-US" sz="3200" b="1" u="sng" dirty="0">
              <a:latin typeface="Urbane Demi Bold" pitchFamily="2" charset="77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67B00A-2294-DE49-A230-984EFBFAEC77}"/>
              </a:ext>
            </a:extLst>
          </p:cNvPr>
          <p:cNvSpPr txBox="1">
            <a:spLocks/>
          </p:cNvSpPr>
          <p:nvPr/>
        </p:nvSpPr>
        <p:spPr>
          <a:xfrm>
            <a:off x="197396" y="6487048"/>
            <a:ext cx="5975573" cy="306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74FC1"/>
              </a:buClr>
              <a:buNone/>
            </a:pPr>
            <a:r>
              <a:rPr lang="en-US" sz="1800" i="1" dirty="0">
                <a:latin typeface="Aptos Light"/>
                <a:ea typeface="Roboto Th" pitchFamily="2" charset="0"/>
              </a:rPr>
              <a:t>Source: </a:t>
            </a:r>
            <a:r>
              <a:rPr lang="en-US" sz="1800" i="1" dirty="0" err="1">
                <a:latin typeface="Aptos Light"/>
                <a:ea typeface="Roboto Th" pitchFamily="2" charset="0"/>
              </a:rPr>
              <a:t>RoBX</a:t>
            </a:r>
            <a:r>
              <a:rPr lang="en-US" sz="1800" i="1" dirty="0">
                <a:latin typeface="Aptos Light"/>
                <a:ea typeface="Roboto Th" pitchFamily="2" charset="0"/>
              </a:rPr>
              <a:t> Inc.</a:t>
            </a:r>
          </a:p>
        </p:txBody>
      </p:sp>
      <p:pic>
        <p:nvPicPr>
          <p:cNvPr id="11" name="Picture 1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F9CA408E-7267-4C67-856C-62CD3CD50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590" y="6149831"/>
            <a:ext cx="2783283" cy="486084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8B1A95-2A52-62AA-A248-BA9FF09A15EF}"/>
              </a:ext>
            </a:extLst>
          </p:cNvPr>
          <p:cNvSpPr txBox="1">
            <a:spLocks/>
          </p:cNvSpPr>
          <p:nvPr/>
        </p:nvSpPr>
        <p:spPr>
          <a:xfrm>
            <a:off x="8600919" y="2260121"/>
            <a:ext cx="3588882" cy="23649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274FC1"/>
              </a:buClr>
              <a:buNone/>
            </a:pPr>
            <a:r>
              <a:rPr lang="en-US" sz="1900" b="1" i="1" u="sng" dirty="0">
                <a:latin typeface="Aptos Light"/>
              </a:rPr>
              <a:t>More advantages: </a:t>
            </a:r>
            <a:endParaRPr lang="en-US" sz="1900" i="1" dirty="0">
              <a:latin typeface="Aptos" panose="02110004020202020204"/>
            </a:endParaRPr>
          </a:p>
          <a:p>
            <a:pPr marL="0" indent="0">
              <a:buNone/>
            </a:pPr>
            <a:r>
              <a:rPr lang="en-US" sz="1900" i="1" dirty="0">
                <a:latin typeface="Aptos Light"/>
              </a:rPr>
              <a:t>Value Preservation (100%)</a:t>
            </a:r>
          </a:p>
          <a:p>
            <a:pPr marL="0" indent="0">
              <a:buNone/>
            </a:pPr>
            <a:r>
              <a:rPr lang="en-US" sz="1900" i="1" dirty="0">
                <a:latin typeface="Aptos Light"/>
              </a:rPr>
              <a:t>Lower Price (20%) </a:t>
            </a:r>
            <a:endParaRPr lang="en-US" sz="1900" i="1" dirty="0">
              <a:latin typeface="Aptos" panose="02110004020202020204"/>
            </a:endParaRPr>
          </a:p>
          <a:p>
            <a:pPr marL="0" indent="0">
              <a:buNone/>
            </a:pPr>
            <a:r>
              <a:rPr lang="en-US" sz="1900" i="1" dirty="0">
                <a:latin typeface="Aptos Light"/>
              </a:rPr>
              <a:t>Energy efficiency (50%)</a:t>
            </a:r>
            <a:endParaRPr lang="en-US" sz="1900" i="1" dirty="0">
              <a:latin typeface="Aptos" panose="02110004020202020204"/>
            </a:endParaRPr>
          </a:p>
          <a:p>
            <a:pPr marL="0" indent="0">
              <a:buNone/>
            </a:pPr>
            <a:r>
              <a:rPr lang="en-US" sz="1900" i="1" dirty="0">
                <a:latin typeface="Aptos Light"/>
              </a:rPr>
              <a:t>Sustainable &amp; Subsidies</a:t>
            </a:r>
            <a:endParaRPr lang="en-US" sz="1900" i="1" dirty="0">
              <a:latin typeface="Aptos" panose="02110004020202020204"/>
            </a:endParaRPr>
          </a:p>
          <a:p>
            <a:pPr marL="0" indent="0">
              <a:buNone/>
            </a:pPr>
            <a:endParaRPr lang="en-US" sz="1900" i="1" dirty="0">
              <a:latin typeface="Aptos Light"/>
            </a:endParaRPr>
          </a:p>
        </p:txBody>
      </p:sp>
      <p:pic>
        <p:nvPicPr>
          <p:cNvPr id="2" name="Picture 1" descr="A diagram of a competitive analysis&#10;&#10;AI-generated content may be incorrect.">
            <a:extLst>
              <a:ext uri="{FF2B5EF4-FFF2-40B4-BE49-F238E27FC236}">
                <a16:creationId xmlns:a16="http://schemas.microsoft.com/office/drawing/2014/main" id="{AE302F4A-0975-6D57-B578-6580D5C92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4" y="915987"/>
            <a:ext cx="8123465" cy="53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72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BX-Template" id="{4D851849-AED8-2040-BE86-401AAFD8C4F3}" vid="{0561751E-7A62-A944-820A-0C8AD9E9B6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ADE8133C83EB4DA57B52C145CEBF82" ma:contentTypeVersion="7" ma:contentTypeDescription="Create a new document." ma:contentTypeScope="" ma:versionID="6298986ff2ba67a4f6429cafacee9296">
  <xsd:schema xmlns:xsd="http://www.w3.org/2001/XMLSchema" xmlns:xs="http://www.w3.org/2001/XMLSchema" xmlns:p="http://schemas.microsoft.com/office/2006/metadata/properties" xmlns:ns2="f77c7e5c-c894-4c0e-9732-491d212f3bbf" targetNamespace="http://schemas.microsoft.com/office/2006/metadata/properties" ma:root="true" ma:fieldsID="c0f94aba1e56192d5efe0dcd1cc4cf9f" ns2:_="">
    <xsd:import namespace="f77c7e5c-c894-4c0e-9732-491d212f3b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7c7e5c-c894-4c0e-9732-491d212f3b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2470EC-2AAC-402B-B387-4F7280FBC6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217FBB-08B4-4A7D-B4FD-7E87268165AA}">
  <ds:schemaRefs>
    <ds:schemaRef ds:uri="f77c7e5c-c894-4c0e-9732-491d212f3b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925E3A-899D-4B3A-82E4-C01C0FC6F085}">
  <ds:schemaRefs>
    <ds:schemaRef ds:uri="480f2df3-1816-46b3-b0b4-e7b2001d9202"/>
    <ds:schemaRef ds:uri="f77c7e5c-c894-4c0e-9732-491d212f3bb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The Tech-Homebuilder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Investors@robuildx.co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Morgan Winiecki</dc:creator>
  <cp:revision>1355</cp:revision>
  <dcterms:created xsi:type="dcterms:W3CDTF">2025-05-06T18:34:50Z</dcterms:created>
  <dcterms:modified xsi:type="dcterms:W3CDTF">2025-09-24T14:44:54Z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0x0101000AADE8133C83EB4DA57B52C145CEBF82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  <property fmtid="{D5CDD505-2E9C-101B-9397-08002B2CF9AE}" pid="12" name="Order">
    <vt:lpwstr>10200.0000000000</vt:lpwstr>
  </property>
</Properties>
</file>